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76" r:id="rId3"/>
    <p:sldId id="324" r:id="rId4"/>
    <p:sldId id="277" r:id="rId5"/>
    <p:sldId id="279" r:id="rId6"/>
    <p:sldId id="304" r:id="rId7"/>
    <p:sldId id="352" r:id="rId8"/>
    <p:sldId id="301" r:id="rId9"/>
    <p:sldId id="312" r:id="rId10"/>
    <p:sldId id="353" r:id="rId11"/>
    <p:sldId id="306" r:id="rId12"/>
    <p:sldId id="314" r:id="rId13"/>
    <p:sldId id="356" r:id="rId14"/>
    <p:sldId id="357" r:id="rId15"/>
    <p:sldId id="325" r:id="rId16"/>
    <p:sldId id="311" r:id="rId17"/>
    <p:sldId id="344" r:id="rId18"/>
    <p:sldId id="345" r:id="rId19"/>
    <p:sldId id="346" r:id="rId20"/>
    <p:sldId id="347" r:id="rId21"/>
    <p:sldId id="348" r:id="rId22"/>
    <p:sldId id="313" r:id="rId23"/>
    <p:sldId id="305" r:id="rId24"/>
    <p:sldId id="289" r:id="rId25"/>
    <p:sldId id="316" r:id="rId26"/>
    <p:sldId id="342" r:id="rId27"/>
    <p:sldId id="343" r:id="rId28"/>
    <p:sldId id="359" r:id="rId29"/>
    <p:sldId id="317" r:id="rId30"/>
    <p:sldId id="35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22" autoAdjust="0"/>
    <p:restoredTop sz="94686" autoAdjust="0"/>
  </p:normalViewPr>
  <p:slideViewPr>
    <p:cSldViewPr snapToGrid="0">
      <p:cViewPr varScale="1">
        <p:scale>
          <a:sx n="70" d="100"/>
          <a:sy n="7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924B13-0386-4BFC-A17E-14DAC79B865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366BEE7-E395-486F-8F9D-6B7BCF9DA1BF}">
      <dgm:prSet phldrT="[Text]"/>
      <dgm:spPr/>
      <dgm:t>
        <a:bodyPr/>
        <a:lstStyle/>
        <a:p>
          <a:r>
            <a:rPr lang="en-US" dirty="0" smtClean="0"/>
            <a:t>Input</a:t>
          </a:r>
        </a:p>
        <a:p>
          <a:r>
            <a:rPr lang="en-US" dirty="0" smtClean="0">
              <a:solidFill>
                <a:srgbClr val="FFFF00"/>
              </a:solidFill>
            </a:rPr>
            <a:t>“Unwell Consumer”  </a:t>
          </a:r>
          <a:endParaRPr lang="en-US" dirty="0">
            <a:solidFill>
              <a:srgbClr val="FFFF00"/>
            </a:solidFill>
          </a:endParaRPr>
        </a:p>
      </dgm:t>
    </dgm:pt>
    <dgm:pt modelId="{8D62A597-ECA4-4CEB-A64F-1444C3DAAB9F}" type="parTrans" cxnId="{CA3FB8BA-A463-4E35-93FE-0B633958D612}">
      <dgm:prSet/>
      <dgm:spPr/>
      <dgm:t>
        <a:bodyPr/>
        <a:lstStyle/>
        <a:p>
          <a:endParaRPr lang="en-US"/>
        </a:p>
      </dgm:t>
    </dgm:pt>
    <dgm:pt modelId="{73D39A89-D889-4DB6-81FC-D1B2839288FF}" type="sibTrans" cxnId="{CA3FB8BA-A463-4E35-93FE-0B633958D612}">
      <dgm:prSet/>
      <dgm:spPr/>
      <dgm:t>
        <a:bodyPr/>
        <a:lstStyle/>
        <a:p>
          <a:endParaRPr lang="en-US"/>
        </a:p>
      </dgm:t>
    </dgm:pt>
    <dgm:pt modelId="{46D596C8-6A8D-4B59-83FB-555F7EF3799B}">
      <dgm:prSet phldrT="[Text]"/>
      <dgm:spPr/>
      <dgm:t>
        <a:bodyPr/>
        <a:lstStyle/>
        <a:p>
          <a:r>
            <a:rPr lang="en-US" dirty="0" smtClean="0"/>
            <a:t>Process</a:t>
          </a:r>
        </a:p>
        <a:p>
          <a:r>
            <a:rPr lang="en-US" dirty="0" smtClean="0">
              <a:solidFill>
                <a:srgbClr val="FFFF00"/>
              </a:solidFill>
            </a:rPr>
            <a:t>“Intervention”</a:t>
          </a:r>
          <a:endParaRPr lang="en-US" dirty="0">
            <a:solidFill>
              <a:srgbClr val="FFFF00"/>
            </a:solidFill>
          </a:endParaRPr>
        </a:p>
      </dgm:t>
    </dgm:pt>
    <dgm:pt modelId="{5D7AB3C0-49AF-450A-8C41-3191964B3476}" type="parTrans" cxnId="{55FF8CE8-F320-44B4-B098-8C3766B49DC9}">
      <dgm:prSet/>
      <dgm:spPr/>
      <dgm:t>
        <a:bodyPr/>
        <a:lstStyle/>
        <a:p>
          <a:endParaRPr lang="en-US"/>
        </a:p>
      </dgm:t>
    </dgm:pt>
    <dgm:pt modelId="{B021256B-0930-4F96-9440-8D46274260F1}" type="sibTrans" cxnId="{55FF8CE8-F320-44B4-B098-8C3766B49DC9}">
      <dgm:prSet/>
      <dgm:spPr/>
      <dgm:t>
        <a:bodyPr/>
        <a:lstStyle/>
        <a:p>
          <a:endParaRPr lang="en-US"/>
        </a:p>
      </dgm:t>
    </dgm:pt>
    <dgm:pt modelId="{9E2CF2C5-FC37-470C-8844-40983DE6ACA1}">
      <dgm:prSet phldrT="[Text]"/>
      <dgm:spPr/>
      <dgm:t>
        <a:bodyPr/>
        <a:lstStyle/>
        <a:p>
          <a:r>
            <a:rPr lang="en-US" dirty="0" smtClean="0"/>
            <a:t>Output</a:t>
          </a:r>
        </a:p>
        <a:p>
          <a:r>
            <a:rPr lang="en-US" dirty="0" smtClean="0">
              <a:solidFill>
                <a:srgbClr val="FFFF00"/>
              </a:solidFill>
            </a:rPr>
            <a:t>“Well managed Consumer” </a:t>
          </a:r>
          <a:endParaRPr lang="en-US" dirty="0">
            <a:solidFill>
              <a:srgbClr val="FFFF00"/>
            </a:solidFill>
          </a:endParaRPr>
        </a:p>
      </dgm:t>
    </dgm:pt>
    <dgm:pt modelId="{838CBEE7-9410-4505-BAAB-D7E3FD0C048B}" type="parTrans" cxnId="{ED290ED3-20C8-4AF1-9EA2-492D48DFE961}">
      <dgm:prSet/>
      <dgm:spPr/>
      <dgm:t>
        <a:bodyPr/>
        <a:lstStyle/>
        <a:p>
          <a:endParaRPr lang="en-US"/>
        </a:p>
      </dgm:t>
    </dgm:pt>
    <dgm:pt modelId="{8726F9C7-C7B0-4DD3-8FED-4087B4D81096}" type="sibTrans" cxnId="{ED290ED3-20C8-4AF1-9EA2-492D48DFE961}">
      <dgm:prSet/>
      <dgm:spPr/>
      <dgm:t>
        <a:bodyPr/>
        <a:lstStyle/>
        <a:p>
          <a:endParaRPr lang="en-US"/>
        </a:p>
      </dgm:t>
    </dgm:pt>
    <dgm:pt modelId="{9670A080-AF45-4FFA-9E68-311D69CEDA7B}" type="pres">
      <dgm:prSet presAssocID="{F1924B13-0386-4BFC-A17E-14DAC79B8654}" presName="Name0" presStyleCnt="0">
        <dgm:presLayoutVars>
          <dgm:dir/>
          <dgm:resizeHandles val="exact"/>
        </dgm:presLayoutVars>
      </dgm:prSet>
      <dgm:spPr/>
    </dgm:pt>
    <dgm:pt modelId="{6CED67B0-2CC6-4DC4-830E-86492670BB28}" type="pres">
      <dgm:prSet presAssocID="{0366BEE7-E395-486F-8F9D-6B7BCF9DA1B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53F73-C5DF-43BB-BEE4-767A5051648A}" type="pres">
      <dgm:prSet presAssocID="{73D39A89-D889-4DB6-81FC-D1B2839288FF}" presName="sibTrans" presStyleLbl="sibTrans2D1" presStyleIdx="0" presStyleCnt="2"/>
      <dgm:spPr/>
      <dgm:t>
        <a:bodyPr/>
        <a:lstStyle/>
        <a:p>
          <a:endParaRPr lang="en-US"/>
        </a:p>
      </dgm:t>
    </dgm:pt>
    <dgm:pt modelId="{C8678210-0CFA-457C-8E0F-F7FCD2D9FA38}" type="pres">
      <dgm:prSet presAssocID="{73D39A89-D889-4DB6-81FC-D1B2839288FF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85C7D917-7A66-46D8-B82A-4D376C14E4BB}" type="pres">
      <dgm:prSet presAssocID="{46D596C8-6A8D-4B59-83FB-555F7EF3799B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07A90A-942C-4D60-81B0-9C2E8E3712F7}" type="pres">
      <dgm:prSet presAssocID="{B021256B-0930-4F96-9440-8D46274260F1}" presName="sibTrans" presStyleLbl="sibTrans2D1" presStyleIdx="1" presStyleCnt="2"/>
      <dgm:spPr/>
      <dgm:t>
        <a:bodyPr/>
        <a:lstStyle/>
        <a:p>
          <a:endParaRPr lang="en-US"/>
        </a:p>
      </dgm:t>
    </dgm:pt>
    <dgm:pt modelId="{56AEDCE6-6989-4352-9FF1-44FD4925766B}" type="pres">
      <dgm:prSet presAssocID="{B021256B-0930-4F96-9440-8D46274260F1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3D42B140-6D8F-4EF9-88B4-2558536D2B2E}" type="pres">
      <dgm:prSet presAssocID="{9E2CF2C5-FC37-470C-8844-40983DE6ACA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60F8F3-5254-4F28-ADE2-F6D336E9FA6B}" type="presOf" srcId="{73D39A89-D889-4DB6-81FC-D1B2839288FF}" destId="{C8678210-0CFA-457C-8E0F-F7FCD2D9FA38}" srcOrd="1" destOrd="0" presId="urn:microsoft.com/office/officeart/2005/8/layout/process1"/>
    <dgm:cxn modelId="{F3755EAD-12CA-4924-8C72-8F7B3FD9D8FE}" type="presOf" srcId="{F1924B13-0386-4BFC-A17E-14DAC79B8654}" destId="{9670A080-AF45-4FFA-9E68-311D69CEDA7B}" srcOrd="0" destOrd="0" presId="urn:microsoft.com/office/officeart/2005/8/layout/process1"/>
    <dgm:cxn modelId="{A332A099-5168-4945-8EA1-59DE674DCFBA}" type="presOf" srcId="{73D39A89-D889-4DB6-81FC-D1B2839288FF}" destId="{B7753F73-C5DF-43BB-BEE4-767A5051648A}" srcOrd="0" destOrd="0" presId="urn:microsoft.com/office/officeart/2005/8/layout/process1"/>
    <dgm:cxn modelId="{55FF8CE8-F320-44B4-B098-8C3766B49DC9}" srcId="{F1924B13-0386-4BFC-A17E-14DAC79B8654}" destId="{46D596C8-6A8D-4B59-83FB-555F7EF3799B}" srcOrd="1" destOrd="0" parTransId="{5D7AB3C0-49AF-450A-8C41-3191964B3476}" sibTransId="{B021256B-0930-4F96-9440-8D46274260F1}"/>
    <dgm:cxn modelId="{CA3FB8BA-A463-4E35-93FE-0B633958D612}" srcId="{F1924B13-0386-4BFC-A17E-14DAC79B8654}" destId="{0366BEE7-E395-486F-8F9D-6B7BCF9DA1BF}" srcOrd="0" destOrd="0" parTransId="{8D62A597-ECA4-4CEB-A64F-1444C3DAAB9F}" sibTransId="{73D39A89-D889-4DB6-81FC-D1B2839288FF}"/>
    <dgm:cxn modelId="{A8D6DD93-62C6-4A8D-88D4-E29909549EE0}" type="presOf" srcId="{0366BEE7-E395-486F-8F9D-6B7BCF9DA1BF}" destId="{6CED67B0-2CC6-4DC4-830E-86492670BB28}" srcOrd="0" destOrd="0" presId="urn:microsoft.com/office/officeart/2005/8/layout/process1"/>
    <dgm:cxn modelId="{27BF00A8-5FCD-40C1-99A6-09B0B5ADBA86}" type="presOf" srcId="{46D596C8-6A8D-4B59-83FB-555F7EF3799B}" destId="{85C7D917-7A66-46D8-B82A-4D376C14E4BB}" srcOrd="0" destOrd="0" presId="urn:microsoft.com/office/officeart/2005/8/layout/process1"/>
    <dgm:cxn modelId="{ED290ED3-20C8-4AF1-9EA2-492D48DFE961}" srcId="{F1924B13-0386-4BFC-A17E-14DAC79B8654}" destId="{9E2CF2C5-FC37-470C-8844-40983DE6ACA1}" srcOrd="2" destOrd="0" parTransId="{838CBEE7-9410-4505-BAAB-D7E3FD0C048B}" sibTransId="{8726F9C7-C7B0-4DD3-8FED-4087B4D81096}"/>
    <dgm:cxn modelId="{9AD98065-4E1C-4A3A-85B0-BF5CC50659FA}" type="presOf" srcId="{B021256B-0930-4F96-9440-8D46274260F1}" destId="{56AEDCE6-6989-4352-9FF1-44FD4925766B}" srcOrd="1" destOrd="0" presId="urn:microsoft.com/office/officeart/2005/8/layout/process1"/>
    <dgm:cxn modelId="{046BD151-E036-46C4-8EAB-88B9095AD948}" type="presOf" srcId="{B021256B-0930-4F96-9440-8D46274260F1}" destId="{C607A90A-942C-4D60-81B0-9C2E8E3712F7}" srcOrd="0" destOrd="0" presId="urn:microsoft.com/office/officeart/2005/8/layout/process1"/>
    <dgm:cxn modelId="{70AF6DF6-B02E-49E9-8C04-A76A7C2F81E9}" type="presOf" srcId="{9E2CF2C5-FC37-470C-8844-40983DE6ACA1}" destId="{3D42B140-6D8F-4EF9-88B4-2558536D2B2E}" srcOrd="0" destOrd="0" presId="urn:microsoft.com/office/officeart/2005/8/layout/process1"/>
    <dgm:cxn modelId="{04999658-EE6F-4480-BFF9-A95A4A09CB86}" type="presParOf" srcId="{9670A080-AF45-4FFA-9E68-311D69CEDA7B}" destId="{6CED67B0-2CC6-4DC4-830E-86492670BB28}" srcOrd="0" destOrd="0" presId="urn:microsoft.com/office/officeart/2005/8/layout/process1"/>
    <dgm:cxn modelId="{A01D72E5-5656-4B66-B027-FCE4C2A9B86A}" type="presParOf" srcId="{9670A080-AF45-4FFA-9E68-311D69CEDA7B}" destId="{B7753F73-C5DF-43BB-BEE4-767A5051648A}" srcOrd="1" destOrd="0" presId="urn:microsoft.com/office/officeart/2005/8/layout/process1"/>
    <dgm:cxn modelId="{100383FC-26F3-49DF-8F5A-1F121D8AE6FB}" type="presParOf" srcId="{B7753F73-C5DF-43BB-BEE4-767A5051648A}" destId="{C8678210-0CFA-457C-8E0F-F7FCD2D9FA38}" srcOrd="0" destOrd="0" presId="urn:microsoft.com/office/officeart/2005/8/layout/process1"/>
    <dgm:cxn modelId="{0104DD4D-1237-4CAA-9525-1CF5D46C96F6}" type="presParOf" srcId="{9670A080-AF45-4FFA-9E68-311D69CEDA7B}" destId="{85C7D917-7A66-46D8-B82A-4D376C14E4BB}" srcOrd="2" destOrd="0" presId="urn:microsoft.com/office/officeart/2005/8/layout/process1"/>
    <dgm:cxn modelId="{BE290C23-1E1E-4199-BC34-AF094E4C8C30}" type="presParOf" srcId="{9670A080-AF45-4FFA-9E68-311D69CEDA7B}" destId="{C607A90A-942C-4D60-81B0-9C2E8E3712F7}" srcOrd="3" destOrd="0" presId="urn:microsoft.com/office/officeart/2005/8/layout/process1"/>
    <dgm:cxn modelId="{26D31855-1C2F-4D09-951C-BE0C30703762}" type="presParOf" srcId="{C607A90A-942C-4D60-81B0-9C2E8E3712F7}" destId="{56AEDCE6-6989-4352-9FF1-44FD4925766B}" srcOrd="0" destOrd="0" presId="urn:microsoft.com/office/officeart/2005/8/layout/process1"/>
    <dgm:cxn modelId="{ED03CC96-A9CF-4AD2-B5C2-512B65684BF1}" type="presParOf" srcId="{9670A080-AF45-4FFA-9E68-311D69CEDA7B}" destId="{3D42B140-6D8F-4EF9-88B4-2558536D2B2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B390FE-1E86-4891-81DE-7ED7CE1EB3B2}" type="doc">
      <dgm:prSet loTypeId="urn:microsoft.com/office/officeart/2005/8/layout/matrix1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3B76F1-ED90-49D7-83AE-4AF0C4CF2328}">
      <dgm:prSet phldrT="[Text]"/>
      <dgm:spPr/>
      <dgm:t>
        <a:bodyPr/>
        <a:lstStyle/>
        <a:p>
          <a:r>
            <a:rPr lang="en-US" dirty="0" smtClean="0"/>
            <a:t>The Barriers </a:t>
          </a:r>
          <a:endParaRPr lang="en-US" dirty="0"/>
        </a:p>
      </dgm:t>
    </dgm:pt>
    <dgm:pt modelId="{D25B261E-BB35-4517-9C04-54CAFD751B17}" type="parTrans" cxnId="{4E5086BC-0633-4667-BE00-E5B249487F6D}">
      <dgm:prSet/>
      <dgm:spPr/>
      <dgm:t>
        <a:bodyPr/>
        <a:lstStyle/>
        <a:p>
          <a:endParaRPr lang="en-US"/>
        </a:p>
      </dgm:t>
    </dgm:pt>
    <dgm:pt modelId="{1409F588-C121-4C1E-A370-7E64AE9DA4D6}" type="sibTrans" cxnId="{4E5086BC-0633-4667-BE00-E5B249487F6D}">
      <dgm:prSet/>
      <dgm:spPr/>
      <dgm:t>
        <a:bodyPr/>
        <a:lstStyle/>
        <a:p>
          <a:endParaRPr lang="en-US"/>
        </a:p>
      </dgm:t>
    </dgm:pt>
    <dgm:pt modelId="{34CDAB83-1C90-425A-A414-9E7E5355C0DD}">
      <dgm:prSet phldrT="[Text]"/>
      <dgm:spPr/>
      <dgm:t>
        <a:bodyPr/>
        <a:lstStyle/>
        <a:p>
          <a:r>
            <a:rPr lang="en-US" dirty="0" smtClean="0"/>
            <a:t>Different ideologies &amp; different goals </a:t>
          </a:r>
          <a:endParaRPr lang="en-US" dirty="0"/>
        </a:p>
      </dgm:t>
    </dgm:pt>
    <dgm:pt modelId="{EDC393FA-6AA2-4EAA-8D66-21200D671CBF}" type="parTrans" cxnId="{8309ECBF-E079-4305-B264-53B3A4FE84B0}">
      <dgm:prSet/>
      <dgm:spPr/>
      <dgm:t>
        <a:bodyPr/>
        <a:lstStyle/>
        <a:p>
          <a:endParaRPr lang="en-US"/>
        </a:p>
      </dgm:t>
    </dgm:pt>
    <dgm:pt modelId="{80465268-4DAE-41F0-BB39-C64DAF920DD0}" type="sibTrans" cxnId="{8309ECBF-E079-4305-B264-53B3A4FE84B0}">
      <dgm:prSet/>
      <dgm:spPr/>
      <dgm:t>
        <a:bodyPr/>
        <a:lstStyle/>
        <a:p>
          <a:endParaRPr lang="en-US"/>
        </a:p>
      </dgm:t>
    </dgm:pt>
    <dgm:pt modelId="{A5C1484F-812A-4FE4-8387-46CBD3ACEF32}">
      <dgm:prSet phldrT="[Text]"/>
      <dgm:spPr/>
      <dgm:t>
        <a:bodyPr/>
        <a:lstStyle/>
        <a:p>
          <a:r>
            <a:rPr lang="en-US" dirty="0" smtClean="0"/>
            <a:t>Unequal power and advantage for some </a:t>
          </a:r>
          <a:endParaRPr lang="en-US" dirty="0"/>
        </a:p>
      </dgm:t>
    </dgm:pt>
    <dgm:pt modelId="{7E1CA9C1-646F-4207-AA84-40D6088455DA}" type="parTrans" cxnId="{F3FDC3B2-D9BE-4D4B-87A4-647979428A15}">
      <dgm:prSet/>
      <dgm:spPr/>
      <dgm:t>
        <a:bodyPr/>
        <a:lstStyle/>
        <a:p>
          <a:endParaRPr lang="en-US"/>
        </a:p>
      </dgm:t>
    </dgm:pt>
    <dgm:pt modelId="{41EDDE00-830B-4CBA-BF28-69121502314C}" type="sibTrans" cxnId="{F3FDC3B2-D9BE-4D4B-87A4-647979428A15}">
      <dgm:prSet/>
      <dgm:spPr/>
      <dgm:t>
        <a:bodyPr/>
        <a:lstStyle/>
        <a:p>
          <a:endParaRPr lang="en-US"/>
        </a:p>
      </dgm:t>
    </dgm:pt>
    <dgm:pt modelId="{E10F0A2A-92CA-49DE-9DC2-0CAD947C7F26}">
      <dgm:prSet phldrT="[Text]"/>
      <dgm:spPr/>
      <dgm:t>
        <a:bodyPr/>
        <a:lstStyle/>
        <a:p>
          <a:r>
            <a:rPr lang="en-US" dirty="0" smtClean="0"/>
            <a:t>Role overlap &amp; confusion </a:t>
          </a:r>
          <a:endParaRPr lang="en-US" dirty="0"/>
        </a:p>
      </dgm:t>
    </dgm:pt>
    <dgm:pt modelId="{A72641F8-737C-4026-9F2C-1402BC20C074}" type="parTrans" cxnId="{A60A1F2F-AF42-44AC-9D2C-61344B2D039A}">
      <dgm:prSet/>
      <dgm:spPr/>
      <dgm:t>
        <a:bodyPr/>
        <a:lstStyle/>
        <a:p>
          <a:endParaRPr lang="en-US"/>
        </a:p>
      </dgm:t>
    </dgm:pt>
    <dgm:pt modelId="{5F6BDB5F-C46E-4931-8E40-9ADB064F3D6C}" type="sibTrans" cxnId="{A60A1F2F-AF42-44AC-9D2C-61344B2D039A}">
      <dgm:prSet/>
      <dgm:spPr/>
      <dgm:t>
        <a:bodyPr/>
        <a:lstStyle/>
        <a:p>
          <a:endParaRPr lang="en-US"/>
        </a:p>
      </dgm:t>
    </dgm:pt>
    <dgm:pt modelId="{4D7BAC63-F1EB-4D2F-AD3A-55E38C52FB65}">
      <dgm:prSet phldrT="[Text]"/>
      <dgm:spPr/>
      <dgm:t>
        <a:bodyPr/>
        <a:lstStyle/>
        <a:p>
          <a:r>
            <a:rPr lang="en-US" i="0" dirty="0" smtClean="0">
              <a:solidFill>
                <a:schemeClr val="bg1"/>
              </a:solidFill>
            </a:rPr>
            <a:t>Communication </a:t>
          </a:r>
          <a:endParaRPr lang="en-US" i="0" dirty="0">
            <a:solidFill>
              <a:schemeClr val="bg1"/>
            </a:solidFill>
          </a:endParaRPr>
        </a:p>
      </dgm:t>
    </dgm:pt>
    <dgm:pt modelId="{EB32E8A0-E197-4FFD-8959-8BCDCFE2802B}" type="parTrans" cxnId="{E2B8D0B1-6471-4963-888F-B4B3BEC8009B}">
      <dgm:prSet/>
      <dgm:spPr/>
      <dgm:t>
        <a:bodyPr/>
        <a:lstStyle/>
        <a:p>
          <a:endParaRPr lang="en-US"/>
        </a:p>
      </dgm:t>
    </dgm:pt>
    <dgm:pt modelId="{B1FCC2A0-5544-47FE-823C-FE0D29DEB449}" type="sibTrans" cxnId="{E2B8D0B1-6471-4963-888F-B4B3BEC8009B}">
      <dgm:prSet/>
      <dgm:spPr/>
      <dgm:t>
        <a:bodyPr/>
        <a:lstStyle/>
        <a:p>
          <a:endParaRPr lang="en-US"/>
        </a:p>
      </dgm:t>
    </dgm:pt>
    <dgm:pt modelId="{220E87F2-18FB-4E81-BBFC-2885EB3FC5E4}" type="pres">
      <dgm:prSet presAssocID="{61B390FE-1E86-4891-81DE-7ED7CE1EB3B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9D1F38C-CC1F-4366-8F8C-FA9621FD88F5}" type="pres">
      <dgm:prSet presAssocID="{61B390FE-1E86-4891-81DE-7ED7CE1EB3B2}" presName="matrix" presStyleCnt="0"/>
      <dgm:spPr/>
    </dgm:pt>
    <dgm:pt modelId="{0561A8F7-73EF-496B-A774-CECA493CC442}" type="pres">
      <dgm:prSet presAssocID="{61B390FE-1E86-4891-81DE-7ED7CE1EB3B2}" presName="tile1" presStyleLbl="node1" presStyleIdx="0" presStyleCnt="4"/>
      <dgm:spPr/>
      <dgm:t>
        <a:bodyPr/>
        <a:lstStyle/>
        <a:p>
          <a:endParaRPr lang="en-US"/>
        </a:p>
      </dgm:t>
    </dgm:pt>
    <dgm:pt modelId="{D2E83654-2C43-4905-B7A5-64593D916691}" type="pres">
      <dgm:prSet presAssocID="{61B390FE-1E86-4891-81DE-7ED7CE1EB3B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0263C6-A29D-4CF1-A088-585DC2AEFE70}" type="pres">
      <dgm:prSet presAssocID="{61B390FE-1E86-4891-81DE-7ED7CE1EB3B2}" presName="tile2" presStyleLbl="node1" presStyleIdx="1" presStyleCnt="4"/>
      <dgm:spPr/>
      <dgm:t>
        <a:bodyPr/>
        <a:lstStyle/>
        <a:p>
          <a:endParaRPr lang="en-US"/>
        </a:p>
      </dgm:t>
    </dgm:pt>
    <dgm:pt modelId="{0B5F0121-00EB-4346-8980-FBAC332BDF78}" type="pres">
      <dgm:prSet presAssocID="{61B390FE-1E86-4891-81DE-7ED7CE1EB3B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94112-63B8-4DC6-AE0C-0F4463C6054E}" type="pres">
      <dgm:prSet presAssocID="{61B390FE-1E86-4891-81DE-7ED7CE1EB3B2}" presName="tile3" presStyleLbl="node1" presStyleIdx="2" presStyleCnt="4"/>
      <dgm:spPr/>
      <dgm:t>
        <a:bodyPr/>
        <a:lstStyle/>
        <a:p>
          <a:endParaRPr lang="en-US"/>
        </a:p>
      </dgm:t>
    </dgm:pt>
    <dgm:pt modelId="{214A79F8-C358-4098-A709-CB88289F6F16}" type="pres">
      <dgm:prSet presAssocID="{61B390FE-1E86-4891-81DE-7ED7CE1EB3B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8FEF32-E34A-431E-9435-0D5755D96598}" type="pres">
      <dgm:prSet presAssocID="{61B390FE-1E86-4891-81DE-7ED7CE1EB3B2}" presName="tile4" presStyleLbl="node1" presStyleIdx="3" presStyleCnt="4"/>
      <dgm:spPr/>
      <dgm:t>
        <a:bodyPr/>
        <a:lstStyle/>
        <a:p>
          <a:endParaRPr lang="en-US"/>
        </a:p>
      </dgm:t>
    </dgm:pt>
    <dgm:pt modelId="{63D24A4D-FAC2-4CB4-9E48-7E39541AAB95}" type="pres">
      <dgm:prSet presAssocID="{61B390FE-1E86-4891-81DE-7ED7CE1EB3B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509FDF-2D3F-43EC-8BE9-88EC02FFBEFB}" type="pres">
      <dgm:prSet presAssocID="{61B390FE-1E86-4891-81DE-7ED7CE1EB3B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4B4BB3BB-F772-4EC7-B9CB-D9A5011DBE16}" type="presOf" srcId="{34CDAB83-1C90-425A-A414-9E7E5355C0DD}" destId="{0561A8F7-73EF-496B-A774-CECA493CC442}" srcOrd="0" destOrd="0" presId="urn:microsoft.com/office/officeart/2005/8/layout/matrix1"/>
    <dgm:cxn modelId="{4E5086BC-0633-4667-BE00-E5B249487F6D}" srcId="{61B390FE-1E86-4891-81DE-7ED7CE1EB3B2}" destId="{303B76F1-ED90-49D7-83AE-4AF0C4CF2328}" srcOrd="0" destOrd="0" parTransId="{D25B261E-BB35-4517-9C04-54CAFD751B17}" sibTransId="{1409F588-C121-4C1E-A370-7E64AE9DA4D6}"/>
    <dgm:cxn modelId="{4CA09109-E548-4AD8-AE69-FE74622D5FBA}" type="presOf" srcId="{A5C1484F-812A-4FE4-8387-46CBD3ACEF32}" destId="{180263C6-A29D-4CF1-A088-585DC2AEFE70}" srcOrd="0" destOrd="0" presId="urn:microsoft.com/office/officeart/2005/8/layout/matrix1"/>
    <dgm:cxn modelId="{D6612245-600B-42BD-9126-02C8856915B0}" type="presOf" srcId="{E10F0A2A-92CA-49DE-9DC2-0CAD947C7F26}" destId="{B7394112-63B8-4DC6-AE0C-0F4463C6054E}" srcOrd="0" destOrd="0" presId="urn:microsoft.com/office/officeart/2005/8/layout/matrix1"/>
    <dgm:cxn modelId="{82D500F1-A03B-4B4C-9CD6-CEDC81F10FB0}" type="presOf" srcId="{4D7BAC63-F1EB-4D2F-AD3A-55E38C52FB65}" destId="{728FEF32-E34A-431E-9435-0D5755D96598}" srcOrd="0" destOrd="0" presId="urn:microsoft.com/office/officeart/2005/8/layout/matrix1"/>
    <dgm:cxn modelId="{66141CF4-7C87-4979-BC97-697C88907D6D}" type="presOf" srcId="{E10F0A2A-92CA-49DE-9DC2-0CAD947C7F26}" destId="{214A79F8-C358-4098-A709-CB88289F6F16}" srcOrd="1" destOrd="0" presId="urn:microsoft.com/office/officeart/2005/8/layout/matrix1"/>
    <dgm:cxn modelId="{F3FDC3B2-D9BE-4D4B-87A4-647979428A15}" srcId="{303B76F1-ED90-49D7-83AE-4AF0C4CF2328}" destId="{A5C1484F-812A-4FE4-8387-46CBD3ACEF32}" srcOrd="1" destOrd="0" parTransId="{7E1CA9C1-646F-4207-AA84-40D6088455DA}" sibTransId="{41EDDE00-830B-4CBA-BF28-69121502314C}"/>
    <dgm:cxn modelId="{E2B8D0B1-6471-4963-888F-B4B3BEC8009B}" srcId="{303B76F1-ED90-49D7-83AE-4AF0C4CF2328}" destId="{4D7BAC63-F1EB-4D2F-AD3A-55E38C52FB65}" srcOrd="3" destOrd="0" parTransId="{EB32E8A0-E197-4FFD-8959-8BCDCFE2802B}" sibTransId="{B1FCC2A0-5544-47FE-823C-FE0D29DEB449}"/>
    <dgm:cxn modelId="{2CC039C2-34FF-4EF5-BDE0-C41DDE7CDC74}" type="presOf" srcId="{61B390FE-1E86-4891-81DE-7ED7CE1EB3B2}" destId="{220E87F2-18FB-4E81-BBFC-2885EB3FC5E4}" srcOrd="0" destOrd="0" presId="urn:microsoft.com/office/officeart/2005/8/layout/matrix1"/>
    <dgm:cxn modelId="{17FA6206-B065-401A-911D-0913E14FCC97}" type="presOf" srcId="{4D7BAC63-F1EB-4D2F-AD3A-55E38C52FB65}" destId="{63D24A4D-FAC2-4CB4-9E48-7E39541AAB95}" srcOrd="1" destOrd="0" presId="urn:microsoft.com/office/officeart/2005/8/layout/matrix1"/>
    <dgm:cxn modelId="{68AB002D-DA12-4946-9152-176B3675510C}" type="presOf" srcId="{A5C1484F-812A-4FE4-8387-46CBD3ACEF32}" destId="{0B5F0121-00EB-4346-8980-FBAC332BDF78}" srcOrd="1" destOrd="0" presId="urn:microsoft.com/office/officeart/2005/8/layout/matrix1"/>
    <dgm:cxn modelId="{26122B83-A758-4C7E-8F47-5DA1F1185E02}" type="presOf" srcId="{303B76F1-ED90-49D7-83AE-4AF0C4CF2328}" destId="{3B509FDF-2D3F-43EC-8BE9-88EC02FFBEFB}" srcOrd="0" destOrd="0" presId="urn:microsoft.com/office/officeart/2005/8/layout/matrix1"/>
    <dgm:cxn modelId="{A60A1F2F-AF42-44AC-9D2C-61344B2D039A}" srcId="{303B76F1-ED90-49D7-83AE-4AF0C4CF2328}" destId="{E10F0A2A-92CA-49DE-9DC2-0CAD947C7F26}" srcOrd="2" destOrd="0" parTransId="{A72641F8-737C-4026-9F2C-1402BC20C074}" sibTransId="{5F6BDB5F-C46E-4931-8E40-9ADB064F3D6C}"/>
    <dgm:cxn modelId="{C215C808-9F81-4E72-8B52-92FC9A55C202}" type="presOf" srcId="{34CDAB83-1C90-425A-A414-9E7E5355C0DD}" destId="{D2E83654-2C43-4905-B7A5-64593D916691}" srcOrd="1" destOrd="0" presId="urn:microsoft.com/office/officeart/2005/8/layout/matrix1"/>
    <dgm:cxn modelId="{8309ECBF-E079-4305-B264-53B3A4FE84B0}" srcId="{303B76F1-ED90-49D7-83AE-4AF0C4CF2328}" destId="{34CDAB83-1C90-425A-A414-9E7E5355C0DD}" srcOrd="0" destOrd="0" parTransId="{EDC393FA-6AA2-4EAA-8D66-21200D671CBF}" sibTransId="{80465268-4DAE-41F0-BB39-C64DAF920DD0}"/>
    <dgm:cxn modelId="{925DD989-FD99-4418-832A-496DC24178DF}" type="presParOf" srcId="{220E87F2-18FB-4E81-BBFC-2885EB3FC5E4}" destId="{89D1F38C-CC1F-4366-8F8C-FA9621FD88F5}" srcOrd="0" destOrd="0" presId="urn:microsoft.com/office/officeart/2005/8/layout/matrix1"/>
    <dgm:cxn modelId="{BF1FC675-CF47-46EE-89D1-6880008AD4D0}" type="presParOf" srcId="{89D1F38C-CC1F-4366-8F8C-FA9621FD88F5}" destId="{0561A8F7-73EF-496B-A774-CECA493CC442}" srcOrd="0" destOrd="0" presId="urn:microsoft.com/office/officeart/2005/8/layout/matrix1"/>
    <dgm:cxn modelId="{B3B8EC3A-0111-4D44-93ED-97E46CDC9430}" type="presParOf" srcId="{89D1F38C-CC1F-4366-8F8C-FA9621FD88F5}" destId="{D2E83654-2C43-4905-B7A5-64593D916691}" srcOrd="1" destOrd="0" presId="urn:microsoft.com/office/officeart/2005/8/layout/matrix1"/>
    <dgm:cxn modelId="{386E3F76-6A38-4F25-B033-00C6056451B3}" type="presParOf" srcId="{89D1F38C-CC1F-4366-8F8C-FA9621FD88F5}" destId="{180263C6-A29D-4CF1-A088-585DC2AEFE70}" srcOrd="2" destOrd="0" presId="urn:microsoft.com/office/officeart/2005/8/layout/matrix1"/>
    <dgm:cxn modelId="{03D499FA-B6A4-42D6-A16B-313B2A1D01C7}" type="presParOf" srcId="{89D1F38C-CC1F-4366-8F8C-FA9621FD88F5}" destId="{0B5F0121-00EB-4346-8980-FBAC332BDF78}" srcOrd="3" destOrd="0" presId="urn:microsoft.com/office/officeart/2005/8/layout/matrix1"/>
    <dgm:cxn modelId="{29B2A454-69FC-4520-8F61-CDDDDF5D6933}" type="presParOf" srcId="{89D1F38C-CC1F-4366-8F8C-FA9621FD88F5}" destId="{B7394112-63B8-4DC6-AE0C-0F4463C6054E}" srcOrd="4" destOrd="0" presId="urn:microsoft.com/office/officeart/2005/8/layout/matrix1"/>
    <dgm:cxn modelId="{7792D4E2-E7B8-437A-AB4C-CDBD23D72DDD}" type="presParOf" srcId="{89D1F38C-CC1F-4366-8F8C-FA9621FD88F5}" destId="{214A79F8-C358-4098-A709-CB88289F6F16}" srcOrd="5" destOrd="0" presId="urn:microsoft.com/office/officeart/2005/8/layout/matrix1"/>
    <dgm:cxn modelId="{9047C768-C786-4EBE-8DCA-8BA4F340EF7E}" type="presParOf" srcId="{89D1F38C-CC1F-4366-8F8C-FA9621FD88F5}" destId="{728FEF32-E34A-431E-9435-0D5755D96598}" srcOrd="6" destOrd="0" presId="urn:microsoft.com/office/officeart/2005/8/layout/matrix1"/>
    <dgm:cxn modelId="{9CBCEF53-57FB-4B44-BFB1-94DB8A652119}" type="presParOf" srcId="{89D1F38C-CC1F-4366-8F8C-FA9621FD88F5}" destId="{63D24A4D-FAC2-4CB4-9E48-7E39541AAB95}" srcOrd="7" destOrd="0" presId="urn:microsoft.com/office/officeart/2005/8/layout/matrix1"/>
    <dgm:cxn modelId="{4B7AEAE3-4561-478C-B3FB-25C1BBE63D2A}" type="presParOf" srcId="{220E87F2-18FB-4E81-BBFC-2885EB3FC5E4}" destId="{3B509FDF-2D3F-43EC-8BE9-88EC02FFBEFB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E6CE3-70A6-4DBC-8694-F63BA57A9DE8}" type="datetimeFigureOut">
              <a:rPr lang="en-US" smtClean="0"/>
              <a:t>7/24/2018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6FFB5-E3BF-4A15-9B1A-BCF7AAA22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67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6FFB5-E3BF-4A15-9B1A-BCF7AAA2219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302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7/24/2018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mailto:drkithsiri@iihsciences.edu.lk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Ferrari%20F1%20Pit%20Stop%20Perfection%20Slow%20Motion.avi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ow%20Emergency%20Rooms%20Work%20DOCS%20CHANNEL%20cut.mp4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8813" y="2684351"/>
            <a:ext cx="9628146" cy="2677648"/>
          </a:xfrm>
        </p:spPr>
        <p:txBody>
          <a:bodyPr/>
          <a:lstStyle/>
          <a:p>
            <a:r>
              <a:rPr lang="en-US" sz="4400" dirty="0" smtClean="0"/>
              <a:t>Importance of Multidisciplinary Training in Healthcare 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4820" y="5361999"/>
            <a:ext cx="8825658" cy="861420"/>
          </a:xfrm>
        </p:spPr>
        <p:txBody>
          <a:bodyPr/>
          <a:lstStyle/>
          <a:p>
            <a:r>
              <a:rPr lang="en-US" dirty="0" smtClean="0"/>
              <a:t>Dr. Kithsiri Edirisinghe, MD </a:t>
            </a:r>
            <a:endParaRPr lang="en-US" dirty="0"/>
          </a:p>
        </p:txBody>
      </p:sp>
      <p:pic>
        <p:nvPicPr>
          <p:cNvPr id="4" name="Picture 2" descr="https://www.incimages.com/uploaded_files/image/970x450/trust-group-of-people-1940x900_353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683" y="496200"/>
            <a:ext cx="5988148" cy="2469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181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INTERFACE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Human Interface </a:t>
            </a:r>
          </a:p>
          <a:p>
            <a:pPr lvl="1"/>
            <a:r>
              <a:rPr lang="en-US" dirty="0"/>
              <a:t>Healthcare worker and the patient 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Healthcare team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Human and other interfaces</a:t>
            </a:r>
          </a:p>
          <a:p>
            <a:pPr lvl="1"/>
            <a:r>
              <a:rPr lang="en-US" dirty="0"/>
              <a:t>Equipment </a:t>
            </a:r>
          </a:p>
          <a:p>
            <a:pPr lvl="1"/>
            <a:r>
              <a:rPr lang="en-US" dirty="0"/>
              <a:t>Supplies ( Drugs)</a:t>
            </a:r>
          </a:p>
          <a:p>
            <a:pPr lvl="1"/>
            <a:r>
              <a:rPr lang="en-US" dirty="0"/>
              <a:t>Space ( Building 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098" name="Picture 2" descr="Image result for image of the patient and medical treatment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713" y="2706354"/>
            <a:ext cx="4824412" cy="321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970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684" y="1027989"/>
            <a:ext cx="10496856" cy="706964"/>
          </a:xfrm>
        </p:spPr>
        <p:txBody>
          <a:bodyPr/>
          <a:lstStyle/>
          <a:p>
            <a:r>
              <a:rPr lang="en-US" dirty="0" smtClean="0"/>
              <a:t>Controlling   THE INTERFACE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plan – to achieve  PRECISION </a:t>
            </a:r>
          </a:p>
          <a:p>
            <a:r>
              <a:rPr lang="en-US" dirty="0" smtClean="0"/>
              <a:t>The controls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Clinical </a:t>
            </a:r>
            <a:r>
              <a:rPr lang="en-US" dirty="0">
                <a:solidFill>
                  <a:srgbClr val="FF0000"/>
                </a:solidFill>
              </a:rPr>
              <a:t>Standards </a:t>
            </a:r>
          </a:p>
          <a:p>
            <a:pPr lvl="1"/>
            <a:r>
              <a:rPr lang="en-US" dirty="0"/>
              <a:t>Organizational </a:t>
            </a:r>
            <a:r>
              <a:rPr lang="en-US" dirty="0" smtClean="0"/>
              <a:t>Standards </a:t>
            </a:r>
            <a:endParaRPr lang="en-US" dirty="0"/>
          </a:p>
          <a:p>
            <a:pPr lvl="1"/>
            <a:r>
              <a:rPr lang="en-US" dirty="0" smtClean="0"/>
              <a:t>Ethical standards </a:t>
            </a:r>
            <a:endParaRPr lang="en-US" dirty="0"/>
          </a:p>
          <a:p>
            <a:pPr lvl="1"/>
            <a:r>
              <a:rPr lang="en-US" dirty="0"/>
              <a:t>Legal </a:t>
            </a:r>
            <a:r>
              <a:rPr lang="en-US" dirty="0" smtClean="0"/>
              <a:t>standards </a:t>
            </a:r>
            <a:endParaRPr lang="en-US" dirty="0"/>
          </a:p>
          <a:p>
            <a:pPr lvl="1"/>
            <a:r>
              <a:rPr lang="en-US" dirty="0"/>
              <a:t>Professional </a:t>
            </a:r>
            <a:r>
              <a:rPr lang="en-US" dirty="0" smtClean="0"/>
              <a:t>standards </a:t>
            </a:r>
          </a:p>
          <a:p>
            <a:pPr lvl="1"/>
            <a:endParaRPr lang="en-US" dirty="0"/>
          </a:p>
          <a:p>
            <a:endParaRPr lang="en-US" dirty="0" smtClean="0"/>
          </a:p>
        </p:txBody>
      </p:sp>
      <p:pic>
        <p:nvPicPr>
          <p:cNvPr id="5122" name="Picture 2" descr="Image result for image of a hospital standard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4" y="2393825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Image result for image of a General medical counc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84" y="4831306"/>
            <a:ext cx="2477168" cy="1566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image of NH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693" y="2586390"/>
            <a:ext cx="2594419" cy="1393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Image result for image of legal standard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5396" y="4831306"/>
            <a:ext cx="2467998" cy="158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61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H</a:t>
            </a:r>
            <a:r>
              <a:rPr lang="en-US" dirty="0" smtClean="0"/>
              <a:t>ealthcare Team </a:t>
            </a:r>
            <a:r>
              <a:rPr lang="en-US" dirty="0"/>
              <a:t>P</a:t>
            </a:r>
            <a:r>
              <a:rPr lang="en-US" dirty="0" smtClean="0"/>
              <a:t>rofile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Clinical </a:t>
            </a:r>
          </a:p>
          <a:p>
            <a:pPr lvl="1"/>
            <a:r>
              <a:rPr lang="en-US" dirty="0" smtClean="0"/>
              <a:t>Medical Doctors</a:t>
            </a:r>
          </a:p>
          <a:p>
            <a:pPr lvl="1"/>
            <a:r>
              <a:rPr lang="en-US" dirty="0" smtClean="0"/>
              <a:t>Nurses</a:t>
            </a:r>
          </a:p>
          <a:p>
            <a:pPr lvl="1"/>
            <a:r>
              <a:rPr lang="en-US" dirty="0" smtClean="0"/>
              <a:t>Physiotherapist / Occupational Therapist </a:t>
            </a:r>
          </a:p>
          <a:p>
            <a:r>
              <a:rPr lang="en-US" dirty="0" smtClean="0"/>
              <a:t>Diagnostic –Laboratory, Radiology , Cardiology , Neurology ..etc.  </a:t>
            </a:r>
          </a:p>
          <a:p>
            <a:r>
              <a:rPr lang="en-US" dirty="0" smtClean="0"/>
              <a:t>Ancillary – Blood bank , CSSD, ….etc.</a:t>
            </a:r>
          </a:p>
          <a:p>
            <a:r>
              <a:rPr lang="en-US" dirty="0" smtClean="0"/>
              <a:t>Non clinical – Administrators, Facility managers, Financial managers, Social workers </a:t>
            </a:r>
            <a:endParaRPr lang="en-US" dirty="0"/>
          </a:p>
          <a:p>
            <a:r>
              <a:rPr lang="en-US" dirty="0" smtClean="0"/>
              <a:t>They all will have to “work as a team” to give precision / quality healthcare services </a:t>
            </a:r>
            <a:endParaRPr lang="en-US" dirty="0"/>
          </a:p>
        </p:txBody>
      </p:sp>
      <p:sp>
        <p:nvSpPr>
          <p:cNvPr id="4" name="AutoShape 2" descr="Image result for image of a team wor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4" descr="Image result for image of a team w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99" y="2791003"/>
            <a:ext cx="4755314" cy="267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58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Effective Clinical </a:t>
            </a:r>
            <a:r>
              <a:rPr lang="en-US" dirty="0"/>
              <a:t>T</a:t>
            </a:r>
            <a:r>
              <a:rPr lang="en-US" dirty="0" smtClean="0"/>
              <a:t>eams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9956" y="2603500"/>
            <a:ext cx="10348111" cy="4254500"/>
          </a:xfrm>
        </p:spPr>
        <p:txBody>
          <a:bodyPr>
            <a:normAutofit/>
          </a:bodyPr>
          <a:lstStyle/>
          <a:p>
            <a:pPr algn="just"/>
            <a:r>
              <a:rPr lang="en-US" dirty="0"/>
              <a:t>A team refers to two or more individuals, each with </a:t>
            </a:r>
            <a:r>
              <a:rPr lang="en-US" sz="2000" dirty="0">
                <a:solidFill>
                  <a:srgbClr val="FF0000"/>
                </a:solidFill>
              </a:rPr>
              <a:t>specific roles, working toward a common goal with concrete boundaries. </a:t>
            </a:r>
            <a:endParaRPr lang="en-US" sz="2000" dirty="0" smtClean="0">
              <a:solidFill>
                <a:srgbClr val="FF0000"/>
              </a:solidFill>
            </a:endParaRPr>
          </a:p>
          <a:p>
            <a:pPr algn="just"/>
            <a:r>
              <a:rPr lang="en-US" dirty="0" smtClean="0"/>
              <a:t>Teams </a:t>
            </a:r>
            <a:r>
              <a:rPr lang="en-US" dirty="0"/>
              <a:t>work on </a:t>
            </a:r>
            <a:r>
              <a:rPr lang="en-US" dirty="0">
                <a:solidFill>
                  <a:srgbClr val="FF0000"/>
                </a:solidFill>
              </a:rPr>
              <a:t>complex tasks </a:t>
            </a:r>
            <a:r>
              <a:rPr lang="en-US" dirty="0"/>
              <a:t>requiring a </a:t>
            </a:r>
            <a:r>
              <a:rPr lang="en-US" dirty="0">
                <a:solidFill>
                  <a:srgbClr val="FF0000"/>
                </a:solidFill>
              </a:rPr>
              <a:t>dynamic exchange of resources </a:t>
            </a:r>
            <a:r>
              <a:rPr lang="en-US" dirty="0"/>
              <a:t>(e.g</a:t>
            </a:r>
            <a:r>
              <a:rPr lang="en-US" dirty="0" smtClean="0"/>
              <a:t>. </a:t>
            </a:r>
            <a:r>
              <a:rPr lang="en-US" dirty="0"/>
              <a:t>information), coordination of effort, and adaptation to changing situational </a:t>
            </a:r>
            <a:r>
              <a:rPr lang="en-US" dirty="0" smtClean="0"/>
              <a:t>factors.</a:t>
            </a:r>
            <a:r>
              <a:rPr lang="en-US" dirty="0"/>
              <a:t> </a:t>
            </a:r>
            <a:endParaRPr lang="en-US" dirty="0" smtClean="0"/>
          </a:p>
          <a:p>
            <a:pPr algn="just"/>
            <a:r>
              <a:rPr lang="en-US" dirty="0" smtClean="0"/>
              <a:t>Teamwork </a:t>
            </a:r>
            <a:r>
              <a:rPr lang="en-US" dirty="0"/>
              <a:t>is the </a:t>
            </a:r>
            <a:r>
              <a:rPr lang="en-US" dirty="0">
                <a:solidFill>
                  <a:srgbClr val="FF0000"/>
                </a:solidFill>
              </a:rPr>
              <a:t>vehicle through which such coordination</a:t>
            </a:r>
            <a:r>
              <a:rPr lang="en-US" dirty="0"/>
              <a:t> occurs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 </a:t>
            </a:r>
            <a:r>
              <a:rPr lang="en-US" dirty="0"/>
              <a:t>It is defined in terms of </a:t>
            </a:r>
            <a:r>
              <a:rPr lang="en-US" dirty="0" smtClean="0"/>
              <a:t>:</a:t>
            </a:r>
          </a:p>
          <a:p>
            <a:pPr lvl="1" algn="just"/>
            <a:r>
              <a:rPr lang="en-US" dirty="0"/>
              <a:t>Cognitions (e.g. shared mental models)- </a:t>
            </a:r>
            <a:r>
              <a:rPr lang="en-US" dirty="0" smtClean="0"/>
              <a:t>Knowledge</a:t>
            </a:r>
          </a:p>
          <a:p>
            <a:pPr lvl="1" algn="just"/>
            <a:r>
              <a:rPr lang="en-US" dirty="0" smtClean="0"/>
              <a:t>Behaviors </a:t>
            </a:r>
            <a:r>
              <a:rPr lang="en-US" dirty="0"/>
              <a:t>(e.g</a:t>
            </a:r>
            <a:r>
              <a:rPr lang="en-US" dirty="0" smtClean="0"/>
              <a:t>. </a:t>
            </a:r>
            <a:r>
              <a:rPr lang="en-US" dirty="0"/>
              <a:t>closed-loop communication</a:t>
            </a:r>
            <a:r>
              <a:rPr lang="en-US" dirty="0" smtClean="0"/>
              <a:t>)- the skill </a:t>
            </a:r>
          </a:p>
          <a:p>
            <a:pPr lvl="1" algn="just"/>
            <a:r>
              <a:rPr lang="en-US" dirty="0"/>
              <a:t>A</a:t>
            </a:r>
            <a:r>
              <a:rPr lang="en-US" dirty="0" smtClean="0"/>
              <a:t>ttitudes </a:t>
            </a:r>
            <a:r>
              <a:rPr lang="en-US" dirty="0"/>
              <a:t>(e.g</a:t>
            </a:r>
            <a:r>
              <a:rPr lang="en-US" dirty="0" smtClean="0"/>
              <a:t>. </a:t>
            </a:r>
            <a:r>
              <a:rPr lang="en-US" dirty="0"/>
              <a:t>collective efficacy, trust) </a:t>
            </a:r>
            <a:endParaRPr lang="en-US" dirty="0" smtClean="0"/>
          </a:p>
          <a:p>
            <a:pPr marL="457200" lvl="1" indent="0" algn="just">
              <a:buNone/>
            </a:pPr>
            <a:r>
              <a:rPr lang="en-US" sz="2200" dirty="0" smtClean="0"/>
              <a:t>that </a:t>
            </a:r>
            <a:r>
              <a:rPr lang="en-US" sz="2200" dirty="0"/>
              <a:t>combine to make adaptive </a:t>
            </a:r>
            <a:r>
              <a:rPr lang="en-US" sz="2200" dirty="0">
                <a:solidFill>
                  <a:srgbClr val="FF0000"/>
                </a:solidFill>
              </a:rPr>
              <a:t>interdependent performance </a:t>
            </a:r>
            <a:r>
              <a:rPr lang="en-US" sz="2200" dirty="0" smtClean="0"/>
              <a:t>possible.</a:t>
            </a:r>
          </a:p>
          <a:p>
            <a:pPr marL="457200" lvl="1" indent="0" algn="just">
              <a:buNone/>
            </a:pPr>
            <a:r>
              <a:rPr lang="en-US" sz="2200" dirty="0" smtClean="0"/>
              <a:t>KSAs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8237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Ideal Team … the SMART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6993" y="2603500"/>
            <a:ext cx="6011501" cy="3416301"/>
          </a:xfrm>
        </p:spPr>
        <p:txBody>
          <a:bodyPr/>
          <a:lstStyle/>
          <a:p>
            <a:r>
              <a:rPr lang="en-US" dirty="0"/>
              <a:t>Ideally </a:t>
            </a:r>
            <a:r>
              <a:rPr lang="en-US" dirty="0" smtClean="0"/>
              <a:t>Inter-professional team has </a:t>
            </a:r>
            <a:r>
              <a:rPr lang="en-US" dirty="0"/>
              <a:t>to work as a Professional </a:t>
            </a:r>
            <a:r>
              <a:rPr lang="en-US" dirty="0" smtClean="0"/>
              <a:t>unit </a:t>
            </a:r>
            <a:r>
              <a:rPr lang="en-US" dirty="0"/>
              <a:t>developed as per patients needs </a:t>
            </a:r>
            <a:endParaRPr lang="en-US" dirty="0" smtClean="0"/>
          </a:p>
          <a:p>
            <a:r>
              <a:rPr lang="en-US" dirty="0"/>
              <a:t>Ideal </a:t>
            </a:r>
            <a:r>
              <a:rPr lang="en-US" dirty="0" smtClean="0"/>
              <a:t>scenario: </a:t>
            </a:r>
            <a:r>
              <a:rPr lang="en-US" dirty="0"/>
              <a:t>the team members will have a mutual respect </a:t>
            </a:r>
            <a:r>
              <a:rPr lang="en-US" dirty="0" smtClean="0"/>
              <a:t>for </a:t>
            </a:r>
            <a:r>
              <a:rPr lang="en-US" dirty="0"/>
              <a:t>each other and an equal value placed on their contribution to clinical practice </a:t>
            </a:r>
            <a:endParaRPr lang="en-US" dirty="0" smtClean="0"/>
          </a:p>
          <a:p>
            <a:r>
              <a:rPr lang="en-US" dirty="0"/>
              <a:t>Currently innovative methods have been used in Acutely </a:t>
            </a:r>
            <a:r>
              <a:rPr lang="en-US" dirty="0" smtClean="0"/>
              <a:t>ill </a:t>
            </a:r>
            <a:r>
              <a:rPr lang="en-US" dirty="0"/>
              <a:t>patients &amp; in Palliative care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 descr="Image result for image of a healthcare team w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7915" y="2603500"/>
            <a:ext cx="4416152" cy="293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89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4" y="2099733"/>
            <a:ext cx="9709203" cy="2677648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 smtClean="0"/>
              <a:t>B. Gaps </a:t>
            </a:r>
            <a:r>
              <a:rPr lang="en-US" sz="4400" dirty="0"/>
              <a:t>in </a:t>
            </a:r>
            <a:r>
              <a:rPr lang="en-US" sz="4400" dirty="0" smtClean="0"/>
              <a:t>Patient </a:t>
            </a:r>
            <a:r>
              <a:rPr lang="en-US" sz="4400" dirty="0"/>
              <a:t>C</a:t>
            </a:r>
            <a:r>
              <a:rPr lang="en-US" sz="4400" dirty="0" smtClean="0"/>
              <a:t>are </a:t>
            </a:r>
            <a:r>
              <a:rPr lang="en-US" sz="4400" dirty="0"/>
              <a:t>S</a:t>
            </a:r>
            <a:r>
              <a:rPr lang="en-US" sz="4400" dirty="0" smtClean="0"/>
              <a:t>ervices and the issues with the Interfaces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5829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Eight Common Root </a:t>
            </a:r>
            <a:r>
              <a:rPr lang="en-US" dirty="0"/>
              <a:t>C</a:t>
            </a:r>
            <a:r>
              <a:rPr lang="en-US" dirty="0" smtClean="0"/>
              <a:t>auses for Medical </a:t>
            </a:r>
            <a:r>
              <a:rPr lang="en-US" dirty="0"/>
              <a:t>M</a:t>
            </a:r>
            <a:r>
              <a:rPr lang="en-US" dirty="0" smtClean="0"/>
              <a:t>ishaps in the </a:t>
            </a:r>
            <a:r>
              <a:rPr lang="en-US" dirty="0"/>
              <a:t>C</a:t>
            </a:r>
            <a:r>
              <a:rPr lang="en-US" dirty="0" smtClean="0"/>
              <a:t>linical </a:t>
            </a:r>
            <a:r>
              <a:rPr lang="en-US" dirty="0"/>
              <a:t>S</a:t>
            </a:r>
            <a:r>
              <a:rPr lang="en-US" dirty="0" smtClean="0"/>
              <a:t>etting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b="1" dirty="0"/>
              <a:t>Communication </a:t>
            </a:r>
            <a:r>
              <a:rPr lang="en-US" b="1" dirty="0" smtClean="0"/>
              <a:t>Problems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Inadequate Information </a:t>
            </a:r>
            <a:r>
              <a:rPr lang="en-US" b="1" dirty="0" smtClean="0"/>
              <a:t>Flow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Human </a:t>
            </a:r>
            <a:r>
              <a:rPr lang="en-US" b="1" dirty="0" smtClean="0"/>
              <a:t>Problems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Patient-Related </a:t>
            </a:r>
            <a:r>
              <a:rPr lang="en-US" b="1" dirty="0" smtClean="0"/>
              <a:t>Issues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Organizational Transfer of </a:t>
            </a:r>
            <a:r>
              <a:rPr lang="en-US" b="1" dirty="0" smtClean="0"/>
              <a:t>Knowledge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Staffing Patterns and </a:t>
            </a:r>
            <a:r>
              <a:rPr lang="en-US" b="1" dirty="0" smtClean="0"/>
              <a:t>Workflow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Technical </a:t>
            </a:r>
            <a:r>
              <a:rPr lang="en-US" b="1" dirty="0" smtClean="0"/>
              <a:t>Failures</a:t>
            </a:r>
          </a:p>
          <a:p>
            <a:pPr>
              <a:buFont typeface="+mj-lt"/>
              <a:buAutoNum type="arabicPeriod"/>
            </a:pPr>
            <a:r>
              <a:rPr lang="en-US" b="1" dirty="0"/>
              <a:t>Inadequate </a:t>
            </a:r>
            <a:r>
              <a:rPr lang="en-US" b="1" dirty="0" smtClean="0"/>
              <a:t>Policies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b="1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832793" y="6201623"/>
            <a:ext cx="61433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65000"/>
                  </a:schemeClr>
                </a:solidFill>
              </a:rPr>
              <a:t>Source : Healthcare </a:t>
            </a:r>
            <a:r>
              <a:rPr lang="en-US" sz="1400" i="1" dirty="0">
                <a:solidFill>
                  <a:schemeClr val="bg1">
                    <a:lumMod val="65000"/>
                  </a:schemeClr>
                </a:solidFill>
              </a:rPr>
              <a:t>Research and Quality,2017</a:t>
            </a:r>
          </a:p>
          <a:p>
            <a:endParaRPr lang="en-US" sz="1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2" descr="Image result for image of medical mishap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319" y="2401322"/>
            <a:ext cx="4359612" cy="3618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04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01" y="973668"/>
            <a:ext cx="10511073" cy="706964"/>
          </a:xfrm>
        </p:spPr>
        <p:txBody>
          <a:bodyPr/>
          <a:lstStyle/>
          <a:p>
            <a:r>
              <a:rPr lang="en-US" dirty="0" smtClean="0"/>
              <a:t>Common barriers for Team work in healthcare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529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1. Different </a:t>
            </a:r>
            <a:r>
              <a:rPr lang="en-US" dirty="0">
                <a:solidFill>
                  <a:schemeClr val="bg1"/>
                </a:solidFill>
              </a:rPr>
              <a:t>ideologies &amp; different goals </a:t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Fundamental ideologies in different professions </a:t>
            </a:r>
          </a:p>
          <a:p>
            <a:pPr lvl="1"/>
            <a:r>
              <a:rPr lang="en-US" dirty="0" smtClean="0"/>
              <a:t>Care </a:t>
            </a:r>
          </a:p>
          <a:p>
            <a:pPr lvl="1"/>
            <a:r>
              <a:rPr lang="en-US" dirty="0" smtClean="0"/>
              <a:t>Cure </a:t>
            </a:r>
          </a:p>
          <a:p>
            <a:r>
              <a:rPr lang="en-US" dirty="0" smtClean="0"/>
              <a:t>Confusion scope , objective &amp; goals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Example – Discharging a Diabetic patients recovered from coma without proper dietary advise 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4934" y="6228784"/>
            <a:ext cx="9632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Source : Different </a:t>
            </a:r>
            <a:r>
              <a:rPr lang="en-US" i="1" dirty="0">
                <a:solidFill>
                  <a:schemeClr val="bg1">
                    <a:lumMod val="75000"/>
                  </a:schemeClr>
                </a:solidFill>
              </a:rPr>
              <a:t>ideologies &amp; different </a:t>
            </a:r>
            <a:r>
              <a:rPr lang="en-US" i="1" dirty="0" smtClean="0">
                <a:solidFill>
                  <a:schemeClr val="bg1">
                    <a:lumMod val="75000"/>
                  </a:schemeClr>
                </a:solidFill>
              </a:rPr>
              <a:t>goals (Stevenson1985, Beatle 1995 )</a:t>
            </a:r>
            <a:endParaRPr lang="en-US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1266" name="Picture 2" descr="Image result for image of ideolog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495" y="2691396"/>
            <a:ext cx="4897923" cy="3537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288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22" y="964614"/>
            <a:ext cx="9940705" cy="7069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2. Unequal </a:t>
            </a:r>
            <a:r>
              <a:rPr lang="en-US" dirty="0">
                <a:solidFill>
                  <a:schemeClr val="bg1"/>
                </a:solidFill>
              </a:rPr>
              <a:t>power and </a:t>
            </a:r>
            <a:r>
              <a:rPr lang="en-US" dirty="0" smtClean="0">
                <a:solidFill>
                  <a:schemeClr val="bg1"/>
                </a:solidFill>
              </a:rPr>
              <a:t>who has the advantage ?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2673" y="2603500"/>
            <a:ext cx="5527439" cy="3416301"/>
          </a:xfrm>
        </p:spPr>
        <p:txBody>
          <a:bodyPr>
            <a:normAutofit/>
          </a:bodyPr>
          <a:lstStyle/>
          <a:p>
            <a:r>
              <a:rPr lang="en-US" dirty="0" smtClean="0"/>
              <a:t>Unequal power relations exits among healthcare professionals</a:t>
            </a:r>
          </a:p>
          <a:p>
            <a:r>
              <a:rPr lang="en-US" dirty="0" smtClean="0"/>
              <a:t>Balance of power located with more older , more established medical professionals and minimal with other professionals such as Nursing, Allied health sciences, Social sciences. 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Example – contribution to decision making in </a:t>
            </a:r>
            <a:r>
              <a:rPr lang="en-US" i="1" dirty="0"/>
              <a:t>W</a:t>
            </a:r>
            <a:r>
              <a:rPr lang="en-US" i="1" dirty="0" smtClean="0"/>
              <a:t>ard rounds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5802" y="6228784"/>
            <a:ext cx="105020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</a:rPr>
              <a:t>Source : </a:t>
            </a:r>
            <a:r>
              <a:rPr lang="en-US" sz="1400" i="1" dirty="0">
                <a:solidFill>
                  <a:schemeClr val="bg1">
                    <a:lumMod val="75000"/>
                  </a:schemeClr>
                </a:solidFill>
              </a:rPr>
              <a:t>Unequal power and who has the advantage 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</a:rPr>
              <a:t>?(</a:t>
            </a:r>
            <a:r>
              <a:rPr lang="en-US" sz="1400" i="1" dirty="0" err="1" smtClean="0">
                <a:solidFill>
                  <a:schemeClr val="bg1">
                    <a:lumMod val="75000"/>
                  </a:schemeClr>
                </a:solidFill>
              </a:rPr>
              <a:t>Blane</a:t>
            </a:r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</a:rPr>
              <a:t> &amp; Hugeman,1991, Carrier &amp; Kendall, 1995 )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7" name="Picture 2" descr="Image result for image of unequal pow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8777" y="2781018"/>
            <a:ext cx="4516696" cy="301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0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Patient care services,  team work and </a:t>
            </a:r>
            <a:r>
              <a:rPr lang="en-US" dirty="0" smtClean="0">
                <a:solidFill>
                  <a:srgbClr val="FF0000"/>
                </a:solidFill>
              </a:rPr>
              <a:t>THE PRECISION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Current gaps in patient care services and </a:t>
            </a:r>
            <a:r>
              <a:rPr lang="en-US" dirty="0" smtClean="0">
                <a:solidFill>
                  <a:srgbClr val="FF0000"/>
                </a:solidFill>
              </a:rPr>
              <a:t>THE INTERFACE </a:t>
            </a:r>
          </a:p>
          <a:p>
            <a:pPr>
              <a:lnSpc>
                <a:spcPct val="200000"/>
              </a:lnSpc>
            </a:pPr>
            <a:r>
              <a:rPr lang="en-US" dirty="0"/>
              <a:t>The need for a Multi -disciplinary Training A</a:t>
            </a:r>
            <a:r>
              <a:rPr lang="en-US" dirty="0" smtClean="0"/>
              <a:t>pproach and </a:t>
            </a:r>
            <a:r>
              <a:rPr lang="en-US" dirty="0" smtClean="0">
                <a:solidFill>
                  <a:srgbClr val="FF0000"/>
                </a:solidFill>
              </a:rPr>
              <a:t>SMART TEAMS</a:t>
            </a:r>
          </a:p>
        </p:txBody>
      </p:sp>
    </p:spTree>
    <p:extLst>
      <p:ext uri="{BB962C8B-B14F-4D97-AF65-F5344CB8AC3E}">
        <p14:creationId xmlns:p14="http://schemas.microsoft.com/office/powerpoint/2010/main" val="65320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/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dirty="0" smtClean="0">
                <a:solidFill>
                  <a:schemeClr val="bg1"/>
                </a:solidFill>
              </a:rPr>
              <a:t>3. Barriers to Communication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4934" y="2562131"/>
            <a:ext cx="4975178" cy="366665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Communication practice</a:t>
            </a:r>
          </a:p>
          <a:p>
            <a:pPr lvl="1"/>
            <a:r>
              <a:rPr lang="en-US" dirty="0" smtClean="0"/>
              <a:t>Intra </a:t>
            </a:r>
            <a:r>
              <a:rPr lang="en-US" dirty="0"/>
              <a:t>professional</a:t>
            </a:r>
          </a:p>
          <a:p>
            <a:pPr lvl="1"/>
            <a:r>
              <a:rPr lang="en-US" dirty="0"/>
              <a:t>Inter professional </a:t>
            </a:r>
            <a:endParaRPr lang="en-US" dirty="0" smtClean="0"/>
          </a:p>
          <a:p>
            <a:r>
              <a:rPr lang="en-US" dirty="0" smtClean="0"/>
              <a:t>Direct impact in patient care </a:t>
            </a:r>
          </a:p>
          <a:p>
            <a:r>
              <a:rPr lang="en-US" dirty="0" smtClean="0"/>
              <a:t>Methods </a:t>
            </a:r>
          </a:p>
          <a:p>
            <a:pPr lvl="1"/>
            <a:r>
              <a:rPr lang="en-US" dirty="0" smtClean="0"/>
              <a:t>Face to face </a:t>
            </a:r>
          </a:p>
          <a:p>
            <a:pPr lvl="1"/>
            <a:r>
              <a:rPr lang="en-US" dirty="0" smtClean="0"/>
              <a:t>Telephone </a:t>
            </a:r>
          </a:p>
          <a:p>
            <a:pPr lvl="1"/>
            <a:r>
              <a:rPr lang="en-US" dirty="0" smtClean="0"/>
              <a:t>Dialogue through documentation ( the vital root)</a:t>
            </a:r>
          </a:p>
          <a:p>
            <a:r>
              <a:rPr lang="en-US" dirty="0" smtClean="0"/>
              <a:t>Case notes </a:t>
            </a:r>
          </a:p>
          <a:p>
            <a:pPr lvl="1"/>
            <a:r>
              <a:rPr lang="en-US" dirty="0" smtClean="0"/>
              <a:t>Clarity , meaning &amp; the standards of the Language used  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716039" y="6328372"/>
            <a:ext cx="963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Source : 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Barriers to Communication </a:t>
            </a:r>
            <a:r>
              <a:rPr lang="en-US" sz="1400" i="1" dirty="0" smtClean="0">
                <a:solidFill>
                  <a:schemeClr val="bg1">
                    <a:lumMod val="50000"/>
                  </a:schemeClr>
                </a:solidFill>
              </a:rPr>
              <a:t>dialogue (Kilcoyne1991 )</a:t>
            </a:r>
            <a:endParaRPr lang="en-US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5362" name="Picture 2" descr="Image result for image of barriers to communica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330" y="3034733"/>
            <a:ext cx="4941951" cy="254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5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55149"/>
            <a:ext cx="8761413" cy="706964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4. Role </a:t>
            </a:r>
            <a:r>
              <a:rPr lang="en-US" dirty="0">
                <a:solidFill>
                  <a:schemeClr val="bg1"/>
                </a:solidFill>
              </a:rPr>
              <a:t>overlap &amp; </a:t>
            </a:r>
            <a:r>
              <a:rPr lang="en-US" dirty="0" smtClean="0">
                <a:solidFill>
                  <a:schemeClr val="bg1"/>
                </a:solidFill>
              </a:rPr>
              <a:t>Confusion </a:t>
            </a:r>
            <a:r>
              <a:rPr lang="en-US" dirty="0">
                <a:solidFill>
                  <a:schemeClr val="bg1"/>
                </a:solidFill>
              </a:rPr>
              <a:t/>
            </a: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Lack of clarity in 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rofessional roles </a:t>
            </a:r>
          </a:p>
          <a:p>
            <a:pPr lvl="1"/>
            <a:r>
              <a:rPr lang="en-US" dirty="0" smtClean="0"/>
              <a:t>Functional roles </a:t>
            </a:r>
          </a:p>
          <a:p>
            <a:pPr lvl="1"/>
            <a:r>
              <a:rPr lang="en-US" dirty="0" smtClean="0"/>
              <a:t>Responsibility </a:t>
            </a:r>
          </a:p>
          <a:p>
            <a:pPr lvl="1"/>
            <a:r>
              <a:rPr lang="en-US" dirty="0" smtClean="0"/>
              <a:t>Accountability </a:t>
            </a:r>
          </a:p>
          <a:p>
            <a:r>
              <a:rPr lang="en-US" dirty="0" smtClean="0"/>
              <a:t>Lead to Breakdown in communication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Example : wheelchair prescribed by Physiotherapist for a patient with disability and occupational therapist opposing the view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04934" y="6228784"/>
            <a:ext cx="96328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>
                <a:solidFill>
                  <a:schemeClr val="bg1">
                    <a:lumMod val="75000"/>
                  </a:schemeClr>
                </a:solidFill>
              </a:rPr>
              <a:t>Source : The NHS plan (DOH , UK, 2000 )</a:t>
            </a:r>
            <a:endParaRPr lang="en-US" sz="1400" i="1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16386" name="Picture 2" descr="Image result for image of confusion of role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33" y="2603500"/>
            <a:ext cx="4412971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58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823865" y="1982038"/>
            <a:ext cx="10076507" cy="2677648"/>
          </a:xfrm>
        </p:spPr>
        <p:txBody>
          <a:bodyPr/>
          <a:lstStyle/>
          <a:p>
            <a:r>
              <a:rPr lang="en-US" sz="4000" dirty="0" smtClean="0"/>
              <a:t>C. The Need for a Multi -Disciplinary Training Approach  </a:t>
            </a:r>
            <a:endParaRPr lang="en-US" sz="40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82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healthcare team work &amp; training </a:t>
            </a:r>
            <a:endParaRPr lang="en-US" dirty="0"/>
          </a:p>
        </p:txBody>
      </p:sp>
      <p:pic>
        <p:nvPicPr>
          <p:cNvPr id="3074" name="Picture 2" descr="Image result for image of a healthcare team work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4585" y="2287305"/>
            <a:ext cx="4848802" cy="417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8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Current </a:t>
            </a:r>
            <a:r>
              <a:rPr lang="en-US" dirty="0"/>
              <a:t>T</a:t>
            </a:r>
            <a:r>
              <a:rPr lang="en-US" dirty="0" smtClean="0"/>
              <a:t>raining –Training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10315787" cy="3416300"/>
          </a:xfrm>
        </p:spPr>
        <p:txBody>
          <a:bodyPr>
            <a:normAutofit fontScale="92500" lnSpcReduction="10000"/>
          </a:bodyPr>
          <a:lstStyle/>
          <a:p>
            <a:endParaRPr lang="en-US" sz="2000" dirty="0" smtClean="0"/>
          </a:p>
          <a:p>
            <a:pPr algn="just"/>
            <a:r>
              <a:rPr lang="en-US" sz="2000" dirty="0" smtClean="0"/>
              <a:t>Filling the  GAP between &gt;&gt;&gt;&gt;&gt;&gt; Trainees  learner profile and the Job description of the healthcare professional </a:t>
            </a:r>
          </a:p>
          <a:p>
            <a:pPr algn="just"/>
            <a:r>
              <a:rPr lang="en-US" sz="2000" dirty="0" smtClean="0"/>
              <a:t>Training will give competence to make the professional in the same field to fulfill the scope of work or the Job description of the Nurse / Doctor / Physiotherapist  &gt;&gt;&gt; making them competent in their profession </a:t>
            </a:r>
          </a:p>
          <a:p>
            <a:pPr marL="342900" lvl="1" indent="-342900" algn="just"/>
            <a:r>
              <a:rPr lang="en-US" dirty="0"/>
              <a:t>Contribute to the development of </a:t>
            </a:r>
            <a:r>
              <a:rPr lang="en-US" sz="2400" dirty="0"/>
              <a:t>Unique  Values, Cultures , Work Ethics </a:t>
            </a:r>
            <a:endParaRPr lang="en-US" sz="2000" dirty="0" smtClean="0"/>
          </a:p>
          <a:p>
            <a:pPr algn="just"/>
            <a:r>
              <a:rPr lang="en-US" sz="2000" dirty="0" smtClean="0"/>
              <a:t>There is minimal attention to multi-disciplinary training specially in Sri Lanka </a:t>
            </a:r>
          </a:p>
          <a:p>
            <a:pPr lvl="1"/>
            <a:r>
              <a:rPr lang="en-US" dirty="0" smtClean="0"/>
              <a:t>Collaborative training </a:t>
            </a:r>
          </a:p>
          <a:p>
            <a:pPr lvl="1"/>
            <a:r>
              <a:rPr lang="en-US" dirty="0" smtClean="0"/>
              <a:t>Training on Multi-disciplinary practice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440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10007968" cy="2677648"/>
          </a:xfrm>
        </p:spPr>
        <p:txBody>
          <a:bodyPr/>
          <a:lstStyle/>
          <a:p>
            <a:r>
              <a:rPr lang="en-US" sz="4400" dirty="0" smtClean="0"/>
              <a:t>D. “Building SMART </a:t>
            </a:r>
            <a:r>
              <a:rPr lang="en-US" sz="4400" dirty="0"/>
              <a:t>T</a:t>
            </a:r>
            <a:r>
              <a:rPr lang="en-US" sz="4400" dirty="0" smtClean="0"/>
              <a:t>eams in the Clinical </a:t>
            </a:r>
            <a:r>
              <a:rPr lang="en-US" sz="4400" dirty="0"/>
              <a:t>S</a:t>
            </a:r>
            <a:r>
              <a:rPr lang="en-US" sz="4400" dirty="0" smtClean="0"/>
              <a:t>etting”  </a:t>
            </a: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strategy – collaborative effort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Evidence </a:t>
            </a:r>
            <a:r>
              <a:rPr lang="en-US" dirty="0"/>
              <a:t>based approach </a:t>
            </a:r>
          </a:p>
          <a:p>
            <a:r>
              <a:rPr lang="en-US" dirty="0" smtClean="0"/>
              <a:t>Research </a:t>
            </a:r>
          </a:p>
          <a:p>
            <a:pPr lvl="1"/>
            <a:r>
              <a:rPr lang="en-US" dirty="0"/>
              <a:t>Research in the area – process , structure , contribution </a:t>
            </a:r>
          </a:p>
          <a:p>
            <a:pPr lvl="1"/>
            <a:r>
              <a:rPr lang="en-US" dirty="0" smtClean="0"/>
              <a:t>Process analysis &amp; KSA ( key result areas) </a:t>
            </a:r>
          </a:p>
          <a:p>
            <a:pPr lvl="1"/>
            <a:r>
              <a:rPr lang="en-US" dirty="0" smtClean="0"/>
              <a:t>Scope definitions and Job descriptions </a:t>
            </a:r>
          </a:p>
          <a:p>
            <a:pPr lvl="1"/>
            <a:r>
              <a:rPr lang="en-US" dirty="0"/>
              <a:t>Training Need Analysis  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problem location – developmental issues of each professional and the </a:t>
            </a:r>
            <a:r>
              <a:rPr lang="en-US" dirty="0" smtClean="0"/>
              <a:t>history</a:t>
            </a:r>
          </a:p>
          <a:p>
            <a:pPr lvl="2"/>
            <a:r>
              <a:rPr lang="en-US" dirty="0" smtClean="0"/>
              <a:t>Professional surveys </a:t>
            </a:r>
          </a:p>
          <a:p>
            <a:pPr lvl="2"/>
            <a:r>
              <a:rPr lang="en-US" dirty="0" smtClean="0"/>
              <a:t>Patient survey </a:t>
            </a:r>
          </a:p>
          <a:p>
            <a:pPr lvl="2"/>
            <a:r>
              <a:rPr lang="en-US" dirty="0" smtClean="0"/>
              <a:t>Case based studies &amp; reflection </a:t>
            </a:r>
          </a:p>
          <a:p>
            <a:pPr lvl="2"/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Policies </a:t>
            </a:r>
            <a:endParaRPr lang="en-US" dirty="0"/>
          </a:p>
          <a:p>
            <a:pPr lvl="1"/>
            <a:r>
              <a:rPr lang="en-US" dirty="0"/>
              <a:t>Clinical /professional /  organizational / legal </a:t>
            </a:r>
            <a:r>
              <a:rPr lang="en-US" dirty="0" smtClean="0"/>
              <a:t>&amp; ethical </a:t>
            </a:r>
          </a:p>
          <a:p>
            <a:pPr lvl="1"/>
            <a:r>
              <a:rPr lang="en-US" dirty="0"/>
              <a:t>Policies that seek to achieve flexible inter-professional practice  that are not constrained by professional boundaries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Contributors </a:t>
            </a:r>
          </a:p>
          <a:p>
            <a:pPr lvl="2"/>
            <a:r>
              <a:rPr lang="en-US" dirty="0"/>
              <a:t>Health administrators </a:t>
            </a:r>
          </a:p>
          <a:p>
            <a:pPr lvl="2"/>
            <a:r>
              <a:rPr lang="en-US" dirty="0"/>
              <a:t>Professional colleges </a:t>
            </a:r>
          </a:p>
          <a:p>
            <a:pPr lvl="2"/>
            <a:r>
              <a:rPr lang="en-US" dirty="0"/>
              <a:t>Professional bodies </a:t>
            </a:r>
          </a:p>
          <a:p>
            <a:pPr lvl="2"/>
            <a:r>
              <a:rPr lang="en-US" dirty="0"/>
              <a:t>Trade unions </a:t>
            </a:r>
          </a:p>
          <a:p>
            <a:pPr lvl="2"/>
            <a:r>
              <a:rPr lang="en-US" dirty="0"/>
              <a:t>Patient groups 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0297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strategy – collaborative effort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Implementation </a:t>
            </a:r>
          </a:p>
          <a:p>
            <a:pPr lvl="1"/>
            <a:r>
              <a:rPr lang="en-US" dirty="0"/>
              <a:t>Education on the policies &amp; guideline</a:t>
            </a:r>
          </a:p>
          <a:p>
            <a:pPr lvl="1"/>
            <a:r>
              <a:rPr lang="en-US" dirty="0"/>
              <a:t>Creating and conducive culture </a:t>
            </a:r>
            <a:endParaRPr lang="en-US" dirty="0" smtClean="0"/>
          </a:p>
          <a:p>
            <a:pPr lvl="2"/>
            <a:r>
              <a:rPr lang="en-US" dirty="0"/>
              <a:t>Creating organizational culture that is conducive to improve goodwill among the staff and goodness to </a:t>
            </a:r>
            <a:r>
              <a:rPr lang="en-US" dirty="0" smtClean="0"/>
              <a:t>patients</a:t>
            </a:r>
          </a:p>
          <a:p>
            <a:pPr lvl="1"/>
            <a:r>
              <a:rPr lang="en-US" dirty="0" smtClean="0"/>
              <a:t>Inter-professional </a:t>
            </a:r>
            <a:r>
              <a:rPr lang="en-US" dirty="0"/>
              <a:t>workshops in the latter stages of Basic </a:t>
            </a:r>
            <a:r>
              <a:rPr lang="en-US" dirty="0" smtClean="0"/>
              <a:t>training </a:t>
            </a:r>
            <a:r>
              <a:rPr lang="en-US" dirty="0"/>
              <a:t>would support </a:t>
            </a:r>
            <a:r>
              <a:rPr lang="en-US" dirty="0" smtClean="0"/>
              <a:t>in facilitating </a:t>
            </a:r>
            <a:r>
              <a:rPr lang="en-US" dirty="0"/>
              <a:t>working and good relationship across the professional </a:t>
            </a:r>
            <a:r>
              <a:rPr lang="en-US" dirty="0" smtClean="0"/>
              <a:t>career</a:t>
            </a:r>
          </a:p>
          <a:p>
            <a:pPr lvl="1"/>
            <a:r>
              <a:rPr lang="en-US" dirty="0"/>
              <a:t>Promoting shared </a:t>
            </a:r>
            <a:r>
              <a:rPr lang="en-US" dirty="0" smtClean="0"/>
              <a:t>philosophy </a:t>
            </a:r>
            <a:r>
              <a:rPr lang="en-US" dirty="0"/>
              <a:t>of a team by shared education and </a:t>
            </a:r>
            <a:r>
              <a:rPr lang="en-US" dirty="0" smtClean="0"/>
              <a:t>training </a:t>
            </a:r>
            <a:endParaRPr lang="en-US" dirty="0"/>
          </a:p>
          <a:p>
            <a:pPr lvl="1"/>
            <a:r>
              <a:rPr lang="en-US" dirty="0"/>
              <a:t>Moving from </a:t>
            </a:r>
            <a:r>
              <a:rPr lang="en-US" dirty="0" err="1"/>
              <a:t>U</a:t>
            </a:r>
            <a:r>
              <a:rPr lang="en-US" dirty="0" err="1" smtClean="0"/>
              <a:t>ni</a:t>
            </a:r>
            <a:r>
              <a:rPr lang="en-US" dirty="0" smtClean="0"/>
              <a:t>- disciplinary </a:t>
            </a:r>
            <a:r>
              <a:rPr lang="en-US" dirty="0"/>
              <a:t>post registration training to collaborative </a:t>
            </a:r>
            <a:r>
              <a:rPr lang="en-US" dirty="0" smtClean="0"/>
              <a:t>training </a:t>
            </a:r>
            <a:r>
              <a:rPr lang="en-US" dirty="0"/>
              <a:t>, education ,  TNA    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9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strategy – collaborative effort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Monitoring</a:t>
            </a:r>
          </a:p>
          <a:p>
            <a:pPr lvl="1"/>
            <a:r>
              <a:rPr lang="en-US" dirty="0"/>
              <a:t>Continuous process as a part of their JD</a:t>
            </a:r>
          </a:p>
          <a:p>
            <a:pPr lvl="1"/>
            <a:r>
              <a:rPr lang="en-US" dirty="0"/>
              <a:t>Professional team – case boards / departmental meetings / ward rounds </a:t>
            </a:r>
          </a:p>
          <a:p>
            <a:pPr lvl="1"/>
            <a:r>
              <a:rPr lang="en-US" dirty="0"/>
              <a:t>Administrators </a:t>
            </a:r>
          </a:p>
          <a:p>
            <a:pPr lvl="1"/>
            <a:r>
              <a:rPr lang="en-US" dirty="0"/>
              <a:t>Quality officers  </a:t>
            </a:r>
            <a:endParaRPr lang="en-US" dirty="0" smtClean="0"/>
          </a:p>
          <a:p>
            <a:r>
              <a:rPr lang="en-US" dirty="0" smtClean="0"/>
              <a:t>Evaluation </a:t>
            </a:r>
            <a:endParaRPr lang="en-US" dirty="0"/>
          </a:p>
          <a:p>
            <a:pPr lvl="1"/>
            <a:r>
              <a:rPr lang="en-US" dirty="0"/>
              <a:t>Reviews </a:t>
            </a:r>
          </a:p>
          <a:p>
            <a:pPr lvl="1"/>
            <a:r>
              <a:rPr lang="en-US" dirty="0"/>
              <a:t>Case studies </a:t>
            </a:r>
          </a:p>
          <a:p>
            <a:pPr lvl="1"/>
            <a:r>
              <a:rPr lang="en-US" dirty="0"/>
              <a:t>Reflections</a:t>
            </a:r>
          </a:p>
          <a:p>
            <a:pPr lvl="1"/>
            <a:r>
              <a:rPr lang="en-US" dirty="0"/>
              <a:t>Inter- professional team Research  </a:t>
            </a:r>
          </a:p>
          <a:p>
            <a:r>
              <a:rPr lang="en-US" dirty="0"/>
              <a:t>Continuous  improvement </a:t>
            </a:r>
          </a:p>
          <a:p>
            <a:pPr marL="45720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40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a SMART Team 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Improved patient outcomes </a:t>
            </a:r>
          </a:p>
          <a:p>
            <a:pPr>
              <a:lnSpc>
                <a:spcPct val="150000"/>
              </a:lnSpc>
            </a:pPr>
            <a:r>
              <a:rPr lang="en-US" dirty="0"/>
              <a:t>Reduced length of stay </a:t>
            </a:r>
          </a:p>
          <a:p>
            <a:pPr>
              <a:lnSpc>
                <a:spcPct val="150000"/>
              </a:lnSpc>
            </a:pPr>
            <a:r>
              <a:rPr lang="en-US" dirty="0"/>
              <a:t>Cost </a:t>
            </a:r>
            <a:r>
              <a:rPr lang="en-US" dirty="0" smtClean="0"/>
              <a:t>saving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Increased job satisfaction </a:t>
            </a:r>
          </a:p>
          <a:p>
            <a:pPr>
              <a:lnSpc>
                <a:spcPct val="150000"/>
              </a:lnSpc>
            </a:pPr>
            <a:r>
              <a:rPr lang="en-US" dirty="0"/>
              <a:t>Improved teamwork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pic>
        <p:nvPicPr>
          <p:cNvPr id="19458" name="Picture 2" descr="http://ct-cpr.com/wp-content/uploads/2012/12/timthumb.php_.jpe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02" y="2860895"/>
            <a:ext cx="5527923" cy="257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516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96705" y="2099733"/>
            <a:ext cx="10809838" cy="2677648"/>
          </a:xfrm>
        </p:spPr>
        <p:txBody>
          <a:bodyPr/>
          <a:lstStyle/>
          <a:p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A. Patient </a:t>
            </a:r>
            <a:r>
              <a:rPr lang="en-US" sz="4400" dirty="0"/>
              <a:t>care services and team work </a:t>
            </a:r>
            <a:br>
              <a:rPr lang="en-US" sz="4400" dirty="0"/>
            </a:br>
            <a:endParaRPr lang="en-US" sz="44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7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br>
              <a:rPr lang="en-US" dirty="0" smtClean="0"/>
            </a:br>
            <a:r>
              <a:rPr lang="en-US" sz="2800" dirty="0" smtClean="0">
                <a:hlinkClick r:id="rId2"/>
              </a:rPr>
              <a:t>drkithsiri@iihsciences.edu.lk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1154953" y="2603500"/>
            <a:ext cx="10063507" cy="36608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References</a:t>
            </a:r>
          </a:p>
          <a:p>
            <a:r>
              <a:rPr lang="en-US" dirty="0"/>
              <a:t>Caldwell, K. and Atwal, A. (2003). The problems of </a:t>
            </a:r>
            <a:r>
              <a:rPr lang="en-US" dirty="0" err="1"/>
              <a:t>interprofessional</a:t>
            </a:r>
            <a:r>
              <a:rPr lang="en-US" dirty="0"/>
              <a:t> healthcare practice in hospitals. British Journal of Nursing, 12(20), pp.1212-1218.</a:t>
            </a:r>
          </a:p>
          <a:p>
            <a:r>
              <a:rPr lang="en-US" dirty="0"/>
              <a:t>Weaver, S., Lyons, R., </a:t>
            </a:r>
            <a:r>
              <a:rPr lang="en-US" dirty="0" err="1"/>
              <a:t>DiazGranados</a:t>
            </a:r>
            <a:r>
              <a:rPr lang="en-US" dirty="0"/>
              <a:t>, D., Rosen, M., Salas, E., Oglesby, J., </a:t>
            </a:r>
            <a:r>
              <a:rPr lang="en-US" dirty="0" err="1"/>
              <a:t>Augenstein</a:t>
            </a:r>
            <a:r>
              <a:rPr lang="en-US" dirty="0"/>
              <a:t>, J., Birnbach, D., Robinson, D. and King, H. (2018). The Anatomy of Health Care Team Training and the State of Practice: A Critical Review.</a:t>
            </a:r>
          </a:p>
          <a:p>
            <a:r>
              <a:rPr lang="en-US" dirty="0" err="1"/>
              <a:t>AgileConnection</a:t>
            </a:r>
            <a:r>
              <a:rPr lang="en-US" dirty="0"/>
              <a:t>. (2018). 7 Keys to Building Great Work Teams. [online] Available at: https://www.agileconnection.com/article/7-keys-building-great-work-teams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9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Precision of Team work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n-US" dirty="0" smtClean="0"/>
              <a:t>Speed of a formula </a:t>
            </a:r>
            <a:r>
              <a:rPr lang="en-US" dirty="0"/>
              <a:t>I</a:t>
            </a:r>
            <a:r>
              <a:rPr lang="en-US" dirty="0" smtClean="0"/>
              <a:t> car  is 200 KMPH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Process of supporting this high risk activity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 </a:t>
            </a:r>
            <a:r>
              <a:rPr lang="en-US" dirty="0" smtClean="0">
                <a:hlinkClick r:id="rId2" action="ppaction://hlinkfile"/>
              </a:rPr>
              <a:t>Ferrari F1 Pit Stop Perfection Slow Motion.avi</a:t>
            </a:r>
            <a:endParaRPr lang="en-US" dirty="0"/>
          </a:p>
        </p:txBody>
      </p:sp>
      <p:pic>
        <p:nvPicPr>
          <p:cNvPr id="1028" name="Picture 4" descr="Related imag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513" y="2666875"/>
            <a:ext cx="5383194" cy="3091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10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Precision of Healthcare </a:t>
            </a:r>
            <a:r>
              <a:rPr lang="en-US" dirty="0"/>
              <a:t>T</a:t>
            </a:r>
            <a:r>
              <a:rPr lang="en-US" dirty="0" smtClean="0"/>
              <a:t>eamwork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hlinkClick r:id="rId2" action="ppaction://hlinkfile"/>
              </a:rPr>
              <a:t>How Emergency Rooms Work DOCS CHANNEL cut.mp4</a:t>
            </a:r>
            <a:endParaRPr lang="en-US" dirty="0" smtClean="0"/>
          </a:p>
          <a:p>
            <a:r>
              <a:rPr lang="en-US" dirty="0"/>
              <a:t>Who are the team players ?</a:t>
            </a:r>
          </a:p>
          <a:p>
            <a:r>
              <a:rPr lang="en-US" dirty="0" smtClean="0"/>
              <a:t>Who </a:t>
            </a:r>
            <a:r>
              <a:rPr lang="en-US" dirty="0"/>
              <a:t>is leading the team?</a:t>
            </a:r>
          </a:p>
          <a:p>
            <a:r>
              <a:rPr lang="en-US" dirty="0"/>
              <a:t>What does precision has to do with it ?</a:t>
            </a:r>
          </a:p>
          <a:p>
            <a:r>
              <a:rPr lang="en-US" dirty="0"/>
              <a:t>What else is needed ?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 descr="Image result for image of a precis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119" y="2603500"/>
            <a:ext cx="4824412" cy="204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66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healthcare services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“Defeating death” - how hopeful it seems…..!</a:t>
            </a:r>
          </a:p>
          <a:p>
            <a:r>
              <a:rPr lang="en-US" dirty="0" smtClean="0"/>
              <a:t>Developing skills in the “battle field “</a:t>
            </a:r>
          </a:p>
          <a:p>
            <a:r>
              <a:rPr lang="en-US" dirty="0" smtClean="0"/>
              <a:t>The interface </a:t>
            </a:r>
            <a:endParaRPr lang="en-US" dirty="0"/>
          </a:p>
          <a:p>
            <a:pPr lvl="1"/>
            <a:r>
              <a:rPr lang="en-US" dirty="0" smtClean="0"/>
              <a:t>Human , equipment, Drugs </a:t>
            </a:r>
          </a:p>
          <a:p>
            <a:r>
              <a:rPr lang="en-US" dirty="0" smtClean="0"/>
              <a:t>The plan &gt;&gt;&gt; methods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Precision </a:t>
            </a:r>
            <a:r>
              <a:rPr lang="en-US" dirty="0" smtClean="0"/>
              <a:t>&gt;&gt; quality &gt;&gt; healthcare risk management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THE INTERFACE &amp; THE PRECISION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 descr="Image result for image of a emergency medical team at work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17" y="2705121"/>
            <a:ext cx="4824412" cy="321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61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“production line”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5532" y="2051238"/>
            <a:ext cx="8825659" cy="445021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Airline industry </a:t>
            </a:r>
          </a:p>
          <a:p>
            <a:r>
              <a:rPr lang="en-US" dirty="0" smtClean="0"/>
              <a:t>Mining industry </a:t>
            </a:r>
          </a:p>
          <a:p>
            <a:r>
              <a:rPr lang="en-US" dirty="0" smtClean="0"/>
              <a:t>Healthcare </a:t>
            </a:r>
            <a:r>
              <a:rPr lang="en-US" dirty="0"/>
              <a:t>services </a:t>
            </a:r>
            <a:r>
              <a:rPr lang="en-US" dirty="0" smtClean="0"/>
              <a:t>?</a:t>
            </a:r>
          </a:p>
          <a:p>
            <a:r>
              <a:rPr lang="en-US" dirty="0" smtClean="0"/>
              <a:t>The patient load ? Sri Lankan 600 hospitals &gt;&gt; 60 </a:t>
            </a:r>
            <a:r>
              <a:rPr lang="en-US" dirty="0" err="1" smtClean="0"/>
              <a:t>Mn</a:t>
            </a:r>
            <a:r>
              <a:rPr lang="en-US" dirty="0" smtClean="0"/>
              <a:t> OPD visits and 6 </a:t>
            </a:r>
            <a:r>
              <a:rPr lang="en-US" dirty="0" err="1" smtClean="0"/>
              <a:t>Mn</a:t>
            </a:r>
            <a:r>
              <a:rPr lang="en-US" dirty="0" smtClean="0"/>
              <a:t> IPD patients annually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“Healthcare </a:t>
            </a:r>
            <a:r>
              <a:rPr lang="en-US" dirty="0">
                <a:solidFill>
                  <a:schemeClr val="tx1"/>
                </a:solidFill>
              </a:rPr>
              <a:t>service process is the  most dynamic, risky , unpredictable , costly and complex “ production line” in the world….! 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“</a:t>
            </a:r>
            <a:r>
              <a:rPr lang="en-US" dirty="0">
                <a:solidFill>
                  <a:schemeClr val="tx1"/>
                </a:solidFill>
              </a:rPr>
              <a:t>There are always </a:t>
            </a: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grey</a:t>
            </a:r>
            <a:r>
              <a:rPr lang="en-US" dirty="0">
                <a:solidFill>
                  <a:schemeClr val="tx1"/>
                </a:solidFill>
              </a:rPr>
              <a:t> areas which attributes to  unpredictability &amp; the </a:t>
            </a:r>
            <a:r>
              <a:rPr lang="en-US" dirty="0" smtClean="0">
                <a:solidFill>
                  <a:schemeClr val="tx1"/>
                </a:solidFill>
              </a:rPr>
              <a:t>risk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Time </a:t>
            </a:r>
            <a:r>
              <a:rPr lang="en-US" dirty="0">
                <a:solidFill>
                  <a:schemeClr val="tx1"/>
                </a:solidFill>
              </a:rPr>
              <a:t>has come to look at the “ Moment of Truth”… the </a:t>
            </a:r>
            <a:r>
              <a:rPr lang="en-US" dirty="0" smtClean="0">
                <a:solidFill>
                  <a:schemeClr val="tx1"/>
                </a:solidFill>
              </a:rPr>
              <a:t>precision of the Intervention”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9" name="Picture 2" descr="min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93" y="1487722"/>
            <a:ext cx="2567372" cy="192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mechanic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191" y="4129994"/>
            <a:ext cx="2180140" cy="155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16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Intervention into body systems   </a:t>
            </a:r>
            <a:endParaRPr lang="en-US" dirty="0"/>
          </a:p>
        </p:txBody>
      </p:sp>
      <p:pic>
        <p:nvPicPr>
          <p:cNvPr id="3074" name="Picture 2" descr="Image result for image of a human body and system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383" y="2230453"/>
            <a:ext cx="3019345" cy="2296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mage  woman balan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962" y="2055137"/>
            <a:ext cx="2993923" cy="4490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image of a medical interven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029" y="2230453"/>
            <a:ext cx="4866840" cy="357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image of a medical interven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28" y="1680632"/>
            <a:ext cx="5128980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image of a medical interven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45" y="3551901"/>
            <a:ext cx="5260502" cy="2751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 result for image of a psychological advic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0194" y="2827003"/>
            <a:ext cx="5773709" cy="378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Image result for image of a medical intervention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042" y="1680632"/>
            <a:ext cx="5141228" cy="514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968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415624"/>
              </p:ext>
            </p:extLst>
          </p:nvPr>
        </p:nvGraphicFramePr>
        <p:xfrm>
          <a:off x="1442450" y="2194063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healthcare service as a process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9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3169</TotalTime>
  <Words>1216</Words>
  <Application>Microsoft Office PowerPoint</Application>
  <PresentationFormat>Widescreen</PresentationFormat>
  <Paragraphs>211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Gothic</vt:lpstr>
      <vt:lpstr>Wingdings 3</vt:lpstr>
      <vt:lpstr>Ion Boardroom</vt:lpstr>
      <vt:lpstr>Importance of Multidisciplinary Training in Healthcare  </vt:lpstr>
      <vt:lpstr>Content </vt:lpstr>
      <vt:lpstr> A. Patient care services and team work  </vt:lpstr>
      <vt:lpstr>The Precision of Team work </vt:lpstr>
      <vt:lpstr>Precision of Healthcare Teamwork </vt:lpstr>
      <vt:lpstr>The healthcare services</vt:lpstr>
      <vt:lpstr>The “production line” </vt:lpstr>
      <vt:lpstr>The Intervention into body systems   </vt:lpstr>
      <vt:lpstr>The healthcare service as a process </vt:lpstr>
      <vt:lpstr>The INTERFACE </vt:lpstr>
      <vt:lpstr>Controlling   THE INTERFACE </vt:lpstr>
      <vt:lpstr>The Healthcare Team Profile </vt:lpstr>
      <vt:lpstr>Effective Clinical Teams </vt:lpstr>
      <vt:lpstr>The Ideal Team … the SMART team</vt:lpstr>
      <vt:lpstr>   B. Gaps in Patient Care Services and the issues with the Interfaces  </vt:lpstr>
      <vt:lpstr>Eight Common Root Causes for Medical Mishaps in the Clinical Setting </vt:lpstr>
      <vt:lpstr>Common barriers for Team work in healthcare </vt:lpstr>
      <vt:lpstr> 1. Different ideologies &amp; different goals  </vt:lpstr>
      <vt:lpstr> 2. Unequal power and who has the advantage ? </vt:lpstr>
      <vt:lpstr> 3. Barriers to Communication  </vt:lpstr>
      <vt:lpstr>4. Role overlap &amp; Confusion  </vt:lpstr>
      <vt:lpstr>C. The Need for a Multi -Disciplinary Training Approach  </vt:lpstr>
      <vt:lpstr>The healthcare team work &amp; training </vt:lpstr>
      <vt:lpstr>The Current Training –Training  </vt:lpstr>
      <vt:lpstr>D. “Building SMART Teams in the Clinical Setting”  </vt:lpstr>
      <vt:lpstr>The strategy – collaborative effort </vt:lpstr>
      <vt:lpstr>The strategy – collaborative effort </vt:lpstr>
      <vt:lpstr>The strategy – collaborative effort </vt:lpstr>
      <vt:lpstr>Benefits of a SMART Team .. </vt:lpstr>
      <vt:lpstr>Thank you! drkithsiri@iihsciences.edu.lk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Dr.Kithsiri</dc:creator>
  <cp:lastModifiedBy>sachini</cp:lastModifiedBy>
  <cp:revision>128</cp:revision>
  <dcterms:created xsi:type="dcterms:W3CDTF">2018-07-18T04:26:08Z</dcterms:created>
  <dcterms:modified xsi:type="dcterms:W3CDTF">2018-07-24T13:39:51Z</dcterms:modified>
</cp:coreProperties>
</file>